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0"/>
  </p:notesMasterIdLst>
  <p:sldIdLst>
    <p:sldId id="256" r:id="rId2"/>
    <p:sldId id="261" r:id="rId3"/>
    <p:sldId id="262" r:id="rId4"/>
    <p:sldId id="317" r:id="rId5"/>
    <p:sldId id="318" r:id="rId6"/>
    <p:sldId id="292" r:id="rId7"/>
    <p:sldId id="300" r:id="rId8"/>
    <p:sldId id="319" r:id="rId9"/>
    <p:sldId id="320" r:id="rId10"/>
    <p:sldId id="299" r:id="rId11"/>
    <p:sldId id="321" r:id="rId12"/>
    <p:sldId id="322" r:id="rId13"/>
    <p:sldId id="354" r:id="rId14"/>
    <p:sldId id="343" r:id="rId15"/>
    <p:sldId id="355" r:id="rId16"/>
    <p:sldId id="342" r:id="rId17"/>
    <p:sldId id="344" r:id="rId18"/>
    <p:sldId id="345" r:id="rId19"/>
    <p:sldId id="346" r:id="rId20"/>
    <p:sldId id="348" r:id="rId21"/>
    <p:sldId id="304" r:id="rId22"/>
    <p:sldId id="305" r:id="rId23"/>
    <p:sldId id="307" r:id="rId24"/>
    <p:sldId id="324" r:id="rId25"/>
    <p:sldId id="325" r:id="rId26"/>
    <p:sldId id="329" r:id="rId27"/>
    <p:sldId id="349" r:id="rId28"/>
    <p:sldId id="312" r:id="rId29"/>
    <p:sldId id="335" r:id="rId30"/>
    <p:sldId id="351" r:id="rId31"/>
    <p:sldId id="356" r:id="rId32"/>
    <p:sldId id="357" r:id="rId33"/>
    <p:sldId id="338" r:id="rId34"/>
    <p:sldId id="340" r:id="rId35"/>
    <p:sldId id="341" r:id="rId36"/>
    <p:sldId id="315" r:id="rId37"/>
    <p:sldId id="352" r:id="rId38"/>
    <p:sldId id="291" r:id="rId39"/>
  </p:sldIdLst>
  <p:sldSz cx="9144000" cy="5143500" type="screen16x9"/>
  <p:notesSz cx="6858000" cy="9144000"/>
  <p:embeddedFontLst>
    <p:embeddedFont>
      <p:font typeface="Nixie One" panose="020B0604020202020204" charset="0"/>
      <p:regular r:id="rId41"/>
    </p:embeddedFont>
    <p:embeddedFont>
      <p:font typeface="Helvetica Neue"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94660"/>
  </p:normalViewPr>
  <p:slideViewPr>
    <p:cSldViewPr snapToGrid="0">
      <p:cViewPr varScale="1">
        <p:scale>
          <a:sx n="92" d="100"/>
          <a:sy n="92" d="100"/>
        </p:scale>
        <p:origin x="2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47883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66793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19580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57028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1969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30051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9173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82462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95088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88655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87445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71886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48873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39148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08827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5737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71049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04577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2324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4431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30545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77410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04616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29126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8702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42365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9308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19470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9764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6224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81824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15835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2661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4495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8"/>
        <p:cNvGrpSpPr/>
        <p:nvPr/>
      </p:nvGrpSpPr>
      <p:grpSpPr>
        <a:xfrm>
          <a:off x="0" y="0"/>
          <a:ext cx="0" cy="0"/>
          <a:chOff x="0" y="0"/>
          <a:chExt cx="0" cy="0"/>
        </a:xfrm>
      </p:grpSpPr>
      <p:sp>
        <p:nvSpPr>
          <p:cNvPr id="89" name="Google Shape;89;p4"/>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91" name="Google Shape;91;p4"/>
          <p:cNvSpPr txBox="1">
            <a:spLocks noGrp="1"/>
          </p:cNvSpPr>
          <p:nvPr>
            <p:ph type="body" idx="1"/>
          </p:nvPr>
        </p:nvSpPr>
        <p:spPr>
          <a:xfrm>
            <a:off x="1732700"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2" name="Google Shape;92;p4"/>
          <p:cNvSpPr txBox="1">
            <a:spLocks noGrp="1"/>
          </p:cNvSpPr>
          <p:nvPr>
            <p:ph type="body" idx="2"/>
          </p:nvPr>
        </p:nvSpPr>
        <p:spPr>
          <a:xfrm>
            <a:off x="4020972"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3" name="Google Shape;93;p4"/>
          <p:cNvSpPr txBox="1">
            <a:spLocks noGrp="1"/>
          </p:cNvSpPr>
          <p:nvPr>
            <p:ph type="body" idx="3"/>
          </p:nvPr>
        </p:nvSpPr>
        <p:spPr>
          <a:xfrm>
            <a:off x="6309245"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4" name="Google Shape;94;p4"/>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 name="Google Shape;98;p4"/>
          <p:cNvGrpSpPr/>
          <p:nvPr/>
        </p:nvGrpSpPr>
        <p:grpSpPr>
          <a:xfrm>
            <a:off x="1729784" y="61068"/>
            <a:ext cx="351204" cy="324661"/>
            <a:chOff x="5975075" y="2327500"/>
            <a:chExt cx="420100" cy="388350"/>
          </a:xfrm>
        </p:grpSpPr>
        <p:sp>
          <p:nvSpPr>
            <p:cNvPr id="99" name="Google Shape;99;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 name="Google Shape;101;p4"/>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4"/>
          <p:cNvGrpSpPr/>
          <p:nvPr/>
        </p:nvGrpSpPr>
        <p:grpSpPr>
          <a:xfrm>
            <a:off x="904276" y="515192"/>
            <a:ext cx="382958" cy="607111"/>
            <a:chOff x="6718575" y="2318625"/>
            <a:chExt cx="256950" cy="407375"/>
          </a:xfrm>
        </p:grpSpPr>
        <p:sp>
          <p:nvSpPr>
            <p:cNvPr id="103" name="Google Shape;103;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 name="Google Shape;111;p4"/>
          <p:cNvGrpSpPr/>
          <p:nvPr/>
        </p:nvGrpSpPr>
        <p:grpSpPr>
          <a:xfrm>
            <a:off x="335759" y="1840531"/>
            <a:ext cx="342882" cy="350068"/>
            <a:chOff x="3951850" y="2985350"/>
            <a:chExt cx="407950" cy="416500"/>
          </a:xfrm>
        </p:grpSpPr>
        <p:sp>
          <p:nvSpPr>
            <p:cNvPr id="112" name="Google Shape;112;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 name="Google Shape;116;p4"/>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5"/>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9" name="Google Shape;119;p5"/>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 name="Google Shape;120;p5"/>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3"/>
        <p:cNvGrpSpPr/>
        <p:nvPr/>
      </p:nvGrpSpPr>
      <p:grpSpPr>
        <a:xfrm>
          <a:off x="0" y="0"/>
          <a:ext cx="0" cy="0"/>
          <a:chOff x="0" y="0"/>
          <a:chExt cx="0" cy="0"/>
        </a:xfrm>
      </p:grpSpPr>
      <p:sp>
        <p:nvSpPr>
          <p:cNvPr id="294" name="Google Shape;294;p10"/>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5" name="Google Shape;295;p10"/>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6" name="Google Shape;296;p10"/>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400"/>
              <a:buNone/>
              <a:defRPr/>
            </a:lvl1pPr>
          </a:lstStyle>
          <a:p>
            <a:endParaRPr/>
          </a:p>
        </p:txBody>
      </p:sp>
      <p:sp>
        <p:nvSpPr>
          <p:cNvPr id="297" name="Google Shape;297;p10"/>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0"/>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0"/>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0"/>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1" name="Google Shape;301;p10"/>
          <p:cNvGrpSpPr/>
          <p:nvPr/>
        </p:nvGrpSpPr>
        <p:grpSpPr>
          <a:xfrm>
            <a:off x="1729784" y="61068"/>
            <a:ext cx="351204" cy="324661"/>
            <a:chOff x="5975075" y="2327500"/>
            <a:chExt cx="420100" cy="388350"/>
          </a:xfrm>
        </p:grpSpPr>
        <p:sp>
          <p:nvSpPr>
            <p:cNvPr id="302" name="Google Shape;302;p1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10"/>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5" name="Google Shape;305;p10"/>
          <p:cNvGrpSpPr/>
          <p:nvPr/>
        </p:nvGrpSpPr>
        <p:grpSpPr>
          <a:xfrm>
            <a:off x="904276" y="515192"/>
            <a:ext cx="382958" cy="607111"/>
            <a:chOff x="6718575" y="2318625"/>
            <a:chExt cx="256950" cy="407375"/>
          </a:xfrm>
        </p:grpSpPr>
        <p:sp>
          <p:nvSpPr>
            <p:cNvPr id="306" name="Google Shape;306;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 name="Google Shape;314;p10"/>
          <p:cNvGrpSpPr/>
          <p:nvPr/>
        </p:nvGrpSpPr>
        <p:grpSpPr>
          <a:xfrm>
            <a:off x="335759" y="1840531"/>
            <a:ext cx="342882" cy="350068"/>
            <a:chOff x="3951850" y="2985350"/>
            <a:chExt cx="407950" cy="416500"/>
          </a:xfrm>
        </p:grpSpPr>
        <p:sp>
          <p:nvSpPr>
            <p:cNvPr id="315" name="Google Shape;315;p1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9" name="Google Shape;319;p10"/>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0"/>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0"/>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0"/>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0"/>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4" name="Google Shape;324;p10"/>
          <p:cNvGrpSpPr/>
          <p:nvPr/>
        </p:nvGrpSpPr>
        <p:grpSpPr>
          <a:xfrm>
            <a:off x="7354067" y="3426715"/>
            <a:ext cx="455624" cy="437054"/>
            <a:chOff x="5241175" y="4959100"/>
            <a:chExt cx="539775" cy="517775"/>
          </a:xfrm>
        </p:grpSpPr>
        <p:sp>
          <p:nvSpPr>
            <p:cNvPr id="325" name="Google Shape;325;p10"/>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0"/>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1" name="Google Shape;331;p10"/>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0"/>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60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1pPr>
            <a:lvl2pPr marL="914400" marR="0" lvl="1"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2pPr>
            <a:lvl3pPr marL="1371600" marR="0" lvl="2"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3pPr>
            <a:lvl4pPr marL="1828800" marR="0" lvl="3"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4pPr>
            <a:lvl5pPr marL="2286000" marR="0" lvl="4"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5pPr>
            <a:lvl6pPr marL="2743200" marR="0" lvl="5"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6pPr>
            <a:lvl7pPr marL="3200400" marR="0" lvl="6"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7pPr>
            <a:lvl8pPr marL="3657600" marR="0" lvl="7"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8pPr>
            <a:lvl9pPr marL="4114800" marR="0" lvl="8"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p:nvPr/>
        </p:nvSpPr>
        <p:spPr>
          <a:xfrm>
            <a:off x="0" y="1"/>
            <a:ext cx="9144000" cy="73131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3000" b="1" i="0" u="none" strike="noStrike" cap="none">
                <a:solidFill>
                  <a:srgbClr val="5142BB"/>
                </a:solidFill>
                <a:latin typeface="+mj-lt"/>
                <a:ea typeface="Times New Roman"/>
                <a:cs typeface="Times New Roman"/>
                <a:sym typeface="Times New Roman"/>
              </a:rPr>
              <a:t>TRƯỜNG ĐẠI HỌC VINH</a:t>
            </a:r>
            <a:endParaRPr sz="3000" b="1" i="0" u="none" strike="noStrike" cap="none">
              <a:solidFill>
                <a:srgbClr val="5142BB"/>
              </a:solidFill>
              <a:latin typeface="+mj-lt"/>
              <a:ea typeface="Times New Roman"/>
              <a:cs typeface="Times New Roman"/>
              <a:sym typeface="Times New Roman"/>
            </a:endParaRPr>
          </a:p>
        </p:txBody>
      </p:sp>
      <p:pic>
        <p:nvPicPr>
          <p:cNvPr id="338" name="Google Shape;338;p11"/>
          <p:cNvPicPr preferRelativeResize="0"/>
          <p:nvPr/>
        </p:nvPicPr>
        <p:blipFill rotWithShape="1">
          <a:blip r:embed="rId3">
            <a:alphaModFix/>
          </a:blip>
          <a:srcRect/>
          <a:stretch/>
        </p:blipFill>
        <p:spPr>
          <a:xfrm>
            <a:off x="0" y="0"/>
            <a:ext cx="731319" cy="731319"/>
          </a:xfrm>
          <a:prstGeom prst="rect">
            <a:avLst/>
          </a:prstGeom>
          <a:noFill/>
          <a:ln>
            <a:noFill/>
          </a:ln>
        </p:spPr>
      </p:pic>
      <p:pic>
        <p:nvPicPr>
          <p:cNvPr id="339" name="Google Shape;339;p11"/>
          <p:cNvPicPr preferRelativeResize="0"/>
          <p:nvPr/>
        </p:nvPicPr>
        <p:blipFill rotWithShape="1">
          <a:blip r:embed="rId4">
            <a:alphaModFix/>
          </a:blip>
          <a:srcRect/>
          <a:stretch/>
        </p:blipFill>
        <p:spPr>
          <a:xfrm>
            <a:off x="7743675" y="0"/>
            <a:ext cx="1400325" cy="774352"/>
          </a:xfrm>
          <a:prstGeom prst="rect">
            <a:avLst/>
          </a:prstGeom>
          <a:noFill/>
          <a:ln>
            <a:noFill/>
          </a:ln>
        </p:spPr>
      </p:pic>
      <p:sp>
        <p:nvSpPr>
          <p:cNvPr id="340" name="Google Shape;340;p11"/>
          <p:cNvSpPr txBox="1"/>
          <p:nvPr/>
        </p:nvSpPr>
        <p:spPr>
          <a:xfrm>
            <a:off x="2821088" y="1603192"/>
            <a:ext cx="3912221"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 sz="2000" b="1" dirty="0" smtClean="0">
                <a:solidFill>
                  <a:srgbClr val="FFFF00"/>
                </a:solidFill>
              </a:rPr>
              <a:t>BÁO CÁO ĐỒ ÁN TỐT NGHIỆP</a:t>
            </a:r>
            <a:endParaRPr dirty="0">
              <a:solidFill>
                <a:srgbClr val="FFFF00"/>
              </a:solidFill>
            </a:endParaRPr>
          </a:p>
        </p:txBody>
      </p:sp>
      <p:sp>
        <p:nvSpPr>
          <p:cNvPr id="341" name="Google Shape;341;p11"/>
          <p:cNvSpPr txBox="1"/>
          <p:nvPr/>
        </p:nvSpPr>
        <p:spPr>
          <a:xfrm>
            <a:off x="115102" y="3574599"/>
            <a:ext cx="5411972" cy="11156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dirty="0" smtClean="0">
                <a:solidFill>
                  <a:schemeClr val="lt1"/>
                </a:solidFill>
              </a:rPr>
              <a:t>Sinh viên</a:t>
            </a:r>
            <a:r>
              <a:rPr lang="en" sz="1600" b="0" i="0" u="none" strike="noStrike" cap="none" dirty="0" smtClean="0">
                <a:solidFill>
                  <a:schemeClr val="lt1"/>
                </a:solidFill>
                <a:latin typeface="Arial"/>
                <a:ea typeface="Arial"/>
                <a:cs typeface="Arial"/>
                <a:sym typeface="Arial"/>
              </a:rPr>
              <a:t> </a:t>
            </a:r>
            <a:r>
              <a:rPr lang="en" sz="1600" b="0" i="0" u="none" strike="noStrike" cap="none" dirty="0">
                <a:solidFill>
                  <a:schemeClr val="lt1"/>
                </a:solidFill>
                <a:latin typeface="Arial"/>
                <a:ea typeface="Arial"/>
                <a:cs typeface="Arial"/>
                <a:sym typeface="Arial"/>
              </a:rPr>
              <a:t>thực hiện:</a:t>
            </a:r>
            <a:endParaRPr dirty="0"/>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a:p>
            <a:pPr marL="0" marR="0" lvl="0" indent="0" algn="l" rtl="0">
              <a:lnSpc>
                <a:spcPct val="150000"/>
              </a:lnSpc>
              <a:spcBef>
                <a:spcPts val="0"/>
              </a:spcBef>
              <a:spcAft>
                <a:spcPts val="0"/>
              </a:spcAft>
              <a:buNone/>
            </a:pPr>
            <a:r>
              <a:rPr lang="en" sz="1500" b="0" i="0" u="none" strike="noStrike" cap="none" dirty="0" smtClean="0">
                <a:solidFill>
                  <a:schemeClr val="lt1"/>
                </a:solidFill>
                <a:latin typeface="Arial"/>
                <a:ea typeface="Arial"/>
                <a:cs typeface="Arial"/>
                <a:sym typeface="Arial"/>
              </a:rPr>
              <a:t>Đặng </a:t>
            </a:r>
            <a:r>
              <a:rPr lang="en" sz="1500" b="0" i="0" u="none" strike="noStrike" cap="none" dirty="0">
                <a:solidFill>
                  <a:schemeClr val="lt1"/>
                </a:solidFill>
                <a:latin typeface="Arial"/>
                <a:ea typeface="Arial"/>
                <a:cs typeface="Arial"/>
                <a:sym typeface="Arial"/>
              </a:rPr>
              <a:t>Văn Nam 	</a:t>
            </a:r>
            <a:r>
              <a:rPr lang="en" sz="1500" b="0" i="0" u="none" strike="noStrike" cap="none" dirty="0" smtClean="0">
                <a:solidFill>
                  <a:schemeClr val="lt1"/>
                </a:solidFill>
                <a:latin typeface="Arial"/>
                <a:ea typeface="Arial"/>
                <a:cs typeface="Arial"/>
                <a:sym typeface="Arial"/>
              </a:rPr>
              <a:t>MSSV:18574802010200</a:t>
            </a: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cxnSp>
        <p:nvCxnSpPr>
          <p:cNvPr id="342" name="Google Shape;342;p11"/>
          <p:cNvCxnSpPr/>
          <p:nvPr/>
        </p:nvCxnSpPr>
        <p:spPr>
          <a:xfrm>
            <a:off x="116959" y="3593805"/>
            <a:ext cx="1920341" cy="0"/>
          </a:xfrm>
          <a:prstGeom prst="straightConnector1">
            <a:avLst/>
          </a:prstGeom>
          <a:noFill/>
          <a:ln w="9525" cap="flat" cmpd="sng">
            <a:solidFill>
              <a:srgbClr val="347EB8"/>
            </a:solidFill>
            <a:prstDash val="solid"/>
            <a:round/>
            <a:headEnd type="none" w="sm" len="sm"/>
            <a:tailEnd type="none" w="sm" len="sm"/>
          </a:ln>
        </p:spPr>
      </p:cxnSp>
      <p:sp>
        <p:nvSpPr>
          <p:cNvPr id="343" name="Google Shape;343;p11"/>
          <p:cNvSpPr txBox="1"/>
          <p:nvPr/>
        </p:nvSpPr>
        <p:spPr>
          <a:xfrm>
            <a:off x="5528931" y="3090579"/>
            <a:ext cx="34449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1" u="none" strike="noStrike" cap="none" dirty="0">
                <a:solidFill>
                  <a:schemeClr val="lt1"/>
                </a:solidFill>
                <a:latin typeface="Arial"/>
                <a:ea typeface="Arial"/>
                <a:cs typeface="Arial"/>
                <a:sym typeface="Arial"/>
              </a:rPr>
              <a:t>Giảng viên: </a:t>
            </a:r>
            <a:r>
              <a:rPr lang="en" sz="1800" b="1" i="1" dirty="0" smtClean="0">
                <a:solidFill>
                  <a:schemeClr val="lt1"/>
                </a:solidFill>
              </a:rPr>
              <a:t>Nguyễn Bùi Hậu</a:t>
            </a:r>
            <a:endParaRPr sz="1800" b="1" i="1" u="none" strike="noStrike" cap="none" dirty="0">
              <a:solidFill>
                <a:schemeClr val="lt1"/>
              </a:solidFill>
              <a:latin typeface="Arial"/>
              <a:ea typeface="Arial"/>
              <a:cs typeface="Arial"/>
              <a:sym typeface="Arial"/>
            </a:endParaRPr>
          </a:p>
        </p:txBody>
      </p:sp>
      <p:sp>
        <p:nvSpPr>
          <p:cNvPr id="6" name="TextBox 5"/>
          <p:cNvSpPr txBox="1"/>
          <p:nvPr/>
        </p:nvSpPr>
        <p:spPr>
          <a:xfrm>
            <a:off x="1797627" y="2397291"/>
            <a:ext cx="6348845" cy="400110"/>
          </a:xfrm>
          <a:prstGeom prst="rect">
            <a:avLst/>
          </a:prstGeom>
          <a:noFill/>
        </p:spPr>
        <p:txBody>
          <a:bodyPr wrap="square" rtlCol="0">
            <a:spAutoFit/>
          </a:bodyPr>
          <a:lstStyle/>
          <a:p>
            <a:r>
              <a:rPr lang="en-US" sz="2000" b="1" dirty="0" smtClean="0">
                <a:solidFill>
                  <a:srgbClr val="FFFF00"/>
                </a:solidFill>
              </a:rPr>
              <a:t>CHỦ ĐỀ : XÂY DỰNG WEBSITE CHO THUÊ XE</a:t>
            </a:r>
            <a:endParaRPr lang="en-US" sz="2000" b="1" dirty="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10</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43491" y="1140904"/>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287906" y="1510236"/>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sp>
        <p:nvSpPr>
          <p:cNvPr id="12" name="TextBox 11"/>
          <p:cNvSpPr txBox="1"/>
          <p:nvPr/>
        </p:nvSpPr>
        <p:spPr>
          <a:xfrm>
            <a:off x="287906" y="1973421"/>
            <a:ext cx="3639858" cy="338554"/>
          </a:xfrm>
          <a:prstGeom prst="rect">
            <a:avLst/>
          </a:prstGeom>
          <a:noFill/>
        </p:spPr>
        <p:txBody>
          <a:bodyPr wrap="square" rtlCol="0">
            <a:spAutoFit/>
          </a:bodyPr>
          <a:lstStyle/>
          <a:p>
            <a:r>
              <a:rPr lang="en-US" sz="1600" dirty="0" err="1" smtClean="0">
                <a:solidFill>
                  <a:srgbClr val="FFC000"/>
                </a:solidFill>
              </a:rPr>
              <a:t>Biểu</a:t>
            </a:r>
            <a:r>
              <a:rPr lang="en-US" sz="1600" dirty="0" smtClean="0">
                <a:solidFill>
                  <a:srgbClr val="FFC000"/>
                </a:solidFill>
              </a:rPr>
              <a:t> </a:t>
            </a:r>
            <a:r>
              <a:rPr lang="en-US" sz="1600" dirty="0" err="1" smtClean="0">
                <a:solidFill>
                  <a:srgbClr val="FFC000"/>
                </a:solidFill>
              </a:rPr>
              <a:t>đồ</a:t>
            </a:r>
            <a:r>
              <a:rPr lang="en-US" sz="1600" dirty="0" smtClean="0">
                <a:solidFill>
                  <a:srgbClr val="FFC000"/>
                </a:solidFill>
              </a:rPr>
              <a:t> use case </a:t>
            </a:r>
            <a:r>
              <a:rPr lang="en-US" sz="1600" dirty="0" err="1" smtClean="0">
                <a:solidFill>
                  <a:srgbClr val="FFC000"/>
                </a:solidFill>
              </a:rPr>
              <a:t>tổng</a:t>
            </a:r>
            <a:r>
              <a:rPr lang="en-US" sz="1600" dirty="0" smtClean="0">
                <a:solidFill>
                  <a:srgbClr val="FFC000"/>
                </a:solidFill>
              </a:rPr>
              <a:t> </a:t>
            </a:r>
            <a:r>
              <a:rPr lang="en-US" sz="1600" dirty="0" err="1" smtClean="0">
                <a:solidFill>
                  <a:srgbClr val="FFC000"/>
                </a:solidFill>
              </a:rPr>
              <a:t>quát</a:t>
            </a:r>
            <a:endParaRPr lang="en-US" sz="1600" dirty="0">
              <a:solidFill>
                <a:srgbClr val="FFC000"/>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3366654" y="1879568"/>
            <a:ext cx="5486400" cy="3170004"/>
          </a:xfrm>
          <a:prstGeom prst="rect">
            <a:avLst/>
          </a:prstGeom>
        </p:spPr>
      </p:pic>
    </p:spTree>
    <p:extLst>
      <p:ext uri="{BB962C8B-B14F-4D97-AF65-F5344CB8AC3E}">
        <p14:creationId xmlns:p14="http://schemas.microsoft.com/office/powerpoint/2010/main" val="2121728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11</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43491" y="1140904"/>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287906" y="1510236"/>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sp>
        <p:nvSpPr>
          <p:cNvPr id="12" name="TextBox 11"/>
          <p:cNvSpPr txBox="1"/>
          <p:nvPr/>
        </p:nvSpPr>
        <p:spPr>
          <a:xfrm>
            <a:off x="287905" y="1973421"/>
            <a:ext cx="3465387" cy="338554"/>
          </a:xfrm>
          <a:prstGeom prst="rect">
            <a:avLst/>
          </a:prstGeom>
          <a:noFill/>
        </p:spPr>
        <p:txBody>
          <a:bodyPr wrap="square" rtlCol="0">
            <a:spAutoFit/>
          </a:bodyPr>
          <a:lstStyle/>
          <a:p>
            <a:r>
              <a:rPr lang="en-US" sz="1600" dirty="0" err="1" smtClean="0">
                <a:solidFill>
                  <a:srgbClr val="FFC000"/>
                </a:solidFill>
              </a:rPr>
              <a:t>Đối</a:t>
            </a:r>
            <a:r>
              <a:rPr lang="en-US" sz="1600" dirty="0" smtClean="0">
                <a:solidFill>
                  <a:srgbClr val="FFC000"/>
                </a:solidFill>
              </a:rPr>
              <a:t> </a:t>
            </a:r>
            <a:r>
              <a:rPr lang="en-US" sz="1600" dirty="0" err="1" smtClean="0">
                <a:solidFill>
                  <a:srgbClr val="FFC000"/>
                </a:solidFill>
              </a:rPr>
              <a:t>với</a:t>
            </a:r>
            <a:r>
              <a:rPr lang="en-US" sz="1600" dirty="0" smtClean="0">
                <a:solidFill>
                  <a:srgbClr val="FFC000"/>
                </a:solidFill>
              </a:rPr>
              <a:t> </a:t>
            </a:r>
            <a:r>
              <a:rPr lang="en-US" sz="1600" dirty="0" err="1" smtClean="0">
                <a:solidFill>
                  <a:srgbClr val="FFC000"/>
                </a:solidFill>
              </a:rPr>
              <a:t>tài</a:t>
            </a:r>
            <a:r>
              <a:rPr lang="en-US" sz="1600" dirty="0" smtClean="0">
                <a:solidFill>
                  <a:srgbClr val="FFC000"/>
                </a:solidFill>
              </a:rPr>
              <a:t> </a:t>
            </a:r>
            <a:r>
              <a:rPr lang="en-US" sz="1600" dirty="0" err="1" smtClean="0">
                <a:solidFill>
                  <a:srgbClr val="FFC000"/>
                </a:solidFill>
              </a:rPr>
              <a:t>khoản</a:t>
            </a:r>
            <a:r>
              <a:rPr lang="en-US" sz="1600" dirty="0" smtClean="0">
                <a:solidFill>
                  <a:srgbClr val="FFC000"/>
                </a:solidFill>
              </a:rPr>
              <a:t> </a:t>
            </a:r>
            <a:r>
              <a:rPr lang="en-US" sz="1600" dirty="0" err="1" smtClean="0">
                <a:solidFill>
                  <a:srgbClr val="FFC000"/>
                </a:solidFill>
              </a:rPr>
              <a:t>khách</a:t>
            </a:r>
            <a:endParaRPr lang="en-US" sz="1600" dirty="0">
              <a:solidFill>
                <a:srgbClr val="FFC000"/>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5135392" y="1668922"/>
            <a:ext cx="3533775" cy="3385185"/>
          </a:xfrm>
          <a:prstGeom prst="rect">
            <a:avLst/>
          </a:prstGeom>
        </p:spPr>
      </p:pic>
    </p:spTree>
    <p:extLst>
      <p:ext uri="{BB962C8B-B14F-4D97-AF65-F5344CB8AC3E}">
        <p14:creationId xmlns:p14="http://schemas.microsoft.com/office/powerpoint/2010/main" val="259631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12</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13557" y="1119509"/>
            <a:ext cx="4603071" cy="369332"/>
          </a:xfrm>
          <a:prstGeom prst="rect">
            <a:avLst/>
          </a:prstGeom>
          <a:noFill/>
        </p:spPr>
        <p:txBody>
          <a:bodyPr wrap="square" rtlCol="0">
            <a:spAutoFit/>
          </a:bodyPr>
          <a:lstStyle/>
          <a:p>
            <a:r>
              <a:rPr lang="en-US" sz="1800" dirty="0" smtClean="0">
                <a:solidFill>
                  <a:schemeClr val="accent1">
                    <a:lumMod val="60000"/>
                    <a:lumOff val="40000"/>
                  </a:schemeClr>
                </a:solidFill>
              </a:rPr>
              <a:t>CÁC CA SỬ DỤNG TRONG HỆ THỐNG</a:t>
            </a:r>
            <a:endParaRPr lang="en-US" sz="1800" dirty="0">
              <a:solidFill>
                <a:schemeClr val="accent1">
                  <a:lumMod val="60000"/>
                  <a:lumOff val="40000"/>
                </a:schemeClr>
              </a:solidFill>
            </a:endParaRPr>
          </a:p>
        </p:txBody>
      </p:sp>
      <p:sp>
        <p:nvSpPr>
          <p:cNvPr id="12" name="TextBox 11"/>
          <p:cNvSpPr txBox="1"/>
          <p:nvPr/>
        </p:nvSpPr>
        <p:spPr>
          <a:xfrm>
            <a:off x="13557" y="1475391"/>
            <a:ext cx="3465387" cy="338554"/>
          </a:xfrm>
          <a:prstGeom prst="rect">
            <a:avLst/>
          </a:prstGeom>
          <a:noFill/>
        </p:spPr>
        <p:txBody>
          <a:bodyPr wrap="square" rtlCol="0">
            <a:spAutoFit/>
          </a:bodyPr>
          <a:lstStyle/>
          <a:p>
            <a:r>
              <a:rPr lang="en-US" sz="1600" dirty="0" err="1" smtClean="0">
                <a:solidFill>
                  <a:srgbClr val="FFC000"/>
                </a:solidFill>
              </a:rPr>
              <a:t>Đối</a:t>
            </a:r>
            <a:r>
              <a:rPr lang="en-US" sz="1600" dirty="0" smtClean="0">
                <a:solidFill>
                  <a:srgbClr val="FFC000"/>
                </a:solidFill>
              </a:rPr>
              <a:t> </a:t>
            </a:r>
            <a:r>
              <a:rPr lang="en-US" sz="1600" dirty="0" err="1" smtClean="0">
                <a:solidFill>
                  <a:srgbClr val="FFC000"/>
                </a:solidFill>
              </a:rPr>
              <a:t>với</a:t>
            </a:r>
            <a:r>
              <a:rPr lang="en-US" sz="1600" dirty="0" smtClean="0">
                <a:solidFill>
                  <a:srgbClr val="FFC000"/>
                </a:solidFill>
              </a:rPr>
              <a:t> </a:t>
            </a:r>
            <a:r>
              <a:rPr lang="en-US" sz="1600" dirty="0" err="1" smtClean="0">
                <a:solidFill>
                  <a:srgbClr val="FFC000"/>
                </a:solidFill>
              </a:rPr>
              <a:t>tài</a:t>
            </a:r>
            <a:r>
              <a:rPr lang="en-US" sz="1600" dirty="0" smtClean="0">
                <a:solidFill>
                  <a:srgbClr val="FFC000"/>
                </a:solidFill>
              </a:rPr>
              <a:t> </a:t>
            </a:r>
            <a:r>
              <a:rPr lang="en-US" sz="1600" dirty="0" err="1" smtClean="0">
                <a:solidFill>
                  <a:srgbClr val="FFC000"/>
                </a:solidFill>
              </a:rPr>
              <a:t>khoản</a:t>
            </a:r>
            <a:r>
              <a:rPr lang="en-US" sz="1600" dirty="0" smtClean="0">
                <a:solidFill>
                  <a:srgbClr val="FFC000"/>
                </a:solidFill>
              </a:rPr>
              <a:t> </a:t>
            </a:r>
            <a:r>
              <a:rPr lang="en-US" sz="1600" dirty="0" err="1" smtClean="0">
                <a:solidFill>
                  <a:srgbClr val="FFC000"/>
                </a:solidFill>
              </a:rPr>
              <a:t>người</a:t>
            </a:r>
            <a:r>
              <a:rPr lang="en-US" sz="1600" dirty="0" smtClean="0">
                <a:solidFill>
                  <a:srgbClr val="FFC000"/>
                </a:solidFill>
              </a:rPr>
              <a:t> </a:t>
            </a:r>
            <a:r>
              <a:rPr lang="en-US" sz="1600" dirty="0" err="1" smtClean="0">
                <a:solidFill>
                  <a:srgbClr val="FFC000"/>
                </a:solidFill>
              </a:rPr>
              <a:t>dùng</a:t>
            </a:r>
            <a:endParaRPr lang="en-US" sz="1600" dirty="0">
              <a:solidFill>
                <a:srgbClr val="FFC000"/>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3146685" y="1644668"/>
            <a:ext cx="5760085" cy="3326765"/>
          </a:xfrm>
          <a:prstGeom prst="rect">
            <a:avLst/>
          </a:prstGeom>
        </p:spPr>
      </p:pic>
    </p:spTree>
    <p:extLst>
      <p:ext uri="{BB962C8B-B14F-4D97-AF65-F5344CB8AC3E}">
        <p14:creationId xmlns:p14="http://schemas.microsoft.com/office/powerpoint/2010/main" val="228360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13</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13557" y="1119509"/>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sp>
        <p:nvSpPr>
          <p:cNvPr id="12" name="TextBox 11"/>
          <p:cNvSpPr txBox="1"/>
          <p:nvPr/>
        </p:nvSpPr>
        <p:spPr>
          <a:xfrm>
            <a:off x="13557" y="1475391"/>
            <a:ext cx="3465387" cy="338554"/>
          </a:xfrm>
          <a:prstGeom prst="rect">
            <a:avLst/>
          </a:prstGeom>
          <a:noFill/>
        </p:spPr>
        <p:txBody>
          <a:bodyPr wrap="square" rtlCol="0">
            <a:spAutoFit/>
          </a:bodyPr>
          <a:lstStyle/>
          <a:p>
            <a:r>
              <a:rPr lang="en-US" sz="1600" dirty="0" err="1" smtClean="0">
                <a:solidFill>
                  <a:srgbClr val="FFC000"/>
                </a:solidFill>
              </a:rPr>
              <a:t>Đối</a:t>
            </a:r>
            <a:r>
              <a:rPr lang="en-US" sz="1600" dirty="0" smtClean="0">
                <a:solidFill>
                  <a:srgbClr val="FFC000"/>
                </a:solidFill>
              </a:rPr>
              <a:t> </a:t>
            </a:r>
            <a:r>
              <a:rPr lang="en-US" sz="1600" dirty="0" err="1" smtClean="0">
                <a:solidFill>
                  <a:srgbClr val="FFC000"/>
                </a:solidFill>
              </a:rPr>
              <a:t>với</a:t>
            </a:r>
            <a:r>
              <a:rPr lang="en-US" sz="1600" dirty="0" smtClean="0">
                <a:solidFill>
                  <a:srgbClr val="FFC000"/>
                </a:solidFill>
              </a:rPr>
              <a:t> </a:t>
            </a:r>
            <a:r>
              <a:rPr lang="en-US" sz="1600" dirty="0" err="1" smtClean="0">
                <a:solidFill>
                  <a:srgbClr val="FFC000"/>
                </a:solidFill>
              </a:rPr>
              <a:t>tài</a:t>
            </a:r>
            <a:r>
              <a:rPr lang="en-US" sz="1600" dirty="0" smtClean="0">
                <a:solidFill>
                  <a:srgbClr val="FFC000"/>
                </a:solidFill>
              </a:rPr>
              <a:t> </a:t>
            </a:r>
            <a:r>
              <a:rPr lang="en-US" sz="1600" dirty="0" err="1" smtClean="0">
                <a:solidFill>
                  <a:srgbClr val="FFC000"/>
                </a:solidFill>
              </a:rPr>
              <a:t>khoản</a:t>
            </a:r>
            <a:r>
              <a:rPr lang="en-US" sz="1600" dirty="0" smtClean="0">
                <a:solidFill>
                  <a:srgbClr val="FFC000"/>
                </a:solidFill>
              </a:rPr>
              <a:t> admin</a:t>
            </a:r>
            <a:endParaRPr lang="en-US" sz="1600" dirty="0">
              <a:solidFill>
                <a:srgbClr val="FFC000"/>
              </a:solidFill>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3616036" y="1475391"/>
            <a:ext cx="5205932" cy="3605406"/>
          </a:xfrm>
          <a:prstGeom prst="rect">
            <a:avLst/>
          </a:prstGeom>
        </p:spPr>
      </p:pic>
    </p:spTree>
    <p:extLst>
      <p:ext uri="{BB962C8B-B14F-4D97-AF65-F5344CB8AC3E}">
        <p14:creationId xmlns:p14="http://schemas.microsoft.com/office/powerpoint/2010/main" val="41723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14</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8" name="TextBox 7"/>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endParaRPr lang="en-US" sz="1800" dirty="0" smtClean="0">
              <a:solidFill>
                <a:schemeClr val="bg1"/>
              </a:solidFill>
            </a:endParaRPr>
          </a:p>
          <a:p>
            <a:r>
              <a:rPr lang="en-US" sz="1800" dirty="0" err="1" smtClean="0">
                <a:solidFill>
                  <a:schemeClr val="bg1"/>
                </a:solidFill>
              </a:rPr>
              <a:t>đăng</a:t>
            </a:r>
            <a:r>
              <a:rPr lang="en-US" sz="1800" dirty="0" smtClean="0">
                <a:solidFill>
                  <a:schemeClr val="bg1"/>
                </a:solidFill>
              </a:rPr>
              <a:t> </a:t>
            </a:r>
            <a:r>
              <a:rPr lang="en-US" sz="1800" dirty="0" err="1" smtClean="0">
                <a:solidFill>
                  <a:schemeClr val="bg1"/>
                </a:solidFill>
              </a:rPr>
              <a:t>ký</a:t>
            </a:r>
            <a:r>
              <a:rPr lang="en-US" sz="1800" dirty="0" smtClean="0">
                <a:solidFill>
                  <a:schemeClr val="bg1"/>
                </a:solidFill>
              </a:rPr>
              <a:t> </a:t>
            </a:r>
            <a:r>
              <a:rPr lang="en-US" sz="1800" dirty="0" err="1" smtClean="0">
                <a:solidFill>
                  <a:schemeClr val="bg1"/>
                </a:solidFill>
              </a:rPr>
              <a:t>tài</a:t>
            </a:r>
            <a:r>
              <a:rPr lang="en-US" sz="1800" dirty="0" smtClean="0">
                <a:solidFill>
                  <a:schemeClr val="bg1"/>
                </a:solidFill>
              </a:rPr>
              <a:t> </a:t>
            </a:r>
            <a:r>
              <a:rPr lang="en-US" sz="1800" dirty="0" err="1" smtClean="0">
                <a:solidFill>
                  <a:schemeClr val="bg1"/>
                </a:solidFill>
              </a:rPr>
              <a:t>khoản</a:t>
            </a:r>
            <a:endParaRPr lang="en-US" sz="1800" dirty="0">
              <a:solidFill>
                <a:schemeClr val="bg1"/>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3231573" y="1587958"/>
            <a:ext cx="5654414" cy="3447148"/>
          </a:xfrm>
          <a:prstGeom prst="rect">
            <a:avLst/>
          </a:prstGeom>
        </p:spPr>
      </p:pic>
    </p:spTree>
    <p:extLst>
      <p:ext uri="{BB962C8B-B14F-4D97-AF65-F5344CB8AC3E}">
        <p14:creationId xmlns:p14="http://schemas.microsoft.com/office/powerpoint/2010/main" val="66079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15</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8" name="TextBox 7"/>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endParaRPr lang="en-US" sz="1800" dirty="0" smtClean="0">
              <a:solidFill>
                <a:schemeClr val="bg1"/>
              </a:solidFill>
            </a:endParaRPr>
          </a:p>
          <a:p>
            <a:r>
              <a:rPr lang="en-US" sz="1800" dirty="0" err="1" smtClean="0">
                <a:solidFill>
                  <a:schemeClr val="bg1"/>
                </a:solidFill>
              </a:rPr>
              <a:t>đăng</a:t>
            </a:r>
            <a:r>
              <a:rPr lang="en-US" sz="1800" dirty="0" smtClean="0">
                <a:solidFill>
                  <a:schemeClr val="bg1"/>
                </a:solidFill>
              </a:rPr>
              <a:t> </a:t>
            </a:r>
            <a:r>
              <a:rPr lang="en-US" sz="1800" dirty="0" err="1" smtClean="0">
                <a:solidFill>
                  <a:schemeClr val="bg1"/>
                </a:solidFill>
              </a:rPr>
              <a:t>nhập</a:t>
            </a:r>
            <a:endParaRPr lang="en-US" sz="1800" dirty="0">
              <a:solidFill>
                <a:schemeClr val="bg1"/>
              </a:solidFill>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3418609" y="1714500"/>
            <a:ext cx="5519333" cy="3325686"/>
          </a:xfrm>
          <a:prstGeom prst="rect">
            <a:avLst/>
          </a:prstGeom>
        </p:spPr>
      </p:pic>
    </p:spTree>
    <p:extLst>
      <p:ext uri="{BB962C8B-B14F-4D97-AF65-F5344CB8AC3E}">
        <p14:creationId xmlns:p14="http://schemas.microsoft.com/office/powerpoint/2010/main" val="245206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16</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11" name="TextBox 10"/>
          <p:cNvSpPr txBox="1"/>
          <p:nvPr/>
        </p:nvSpPr>
        <p:spPr>
          <a:xfrm>
            <a:off x="429193" y="2847508"/>
            <a:ext cx="2459479" cy="369332"/>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a:solidFill>
                  <a:schemeClr val="bg1"/>
                </a:solidFill>
              </a:rPr>
              <a:t> </a:t>
            </a:r>
            <a:r>
              <a:rPr lang="en-US" sz="1800" dirty="0" err="1" smtClean="0">
                <a:solidFill>
                  <a:schemeClr val="bg1"/>
                </a:solidFill>
              </a:rPr>
              <a:t>đặt</a:t>
            </a:r>
            <a:r>
              <a:rPr lang="en-US" sz="1800" dirty="0" smtClean="0">
                <a:solidFill>
                  <a:schemeClr val="bg1"/>
                </a:solidFill>
              </a:rPr>
              <a:t> </a:t>
            </a:r>
            <a:r>
              <a:rPr lang="en-US" sz="1800" dirty="0" err="1" smtClean="0">
                <a:solidFill>
                  <a:schemeClr val="bg1"/>
                </a:solidFill>
              </a:rPr>
              <a:t>xe</a:t>
            </a:r>
            <a:endParaRPr lang="en-US" sz="1800" dirty="0">
              <a:solidFill>
                <a:schemeClr val="bg1"/>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3387436" y="1662545"/>
            <a:ext cx="5581679" cy="3376970"/>
          </a:xfrm>
          <a:prstGeom prst="rect">
            <a:avLst/>
          </a:prstGeom>
        </p:spPr>
      </p:pic>
    </p:spTree>
    <p:extLst>
      <p:ext uri="{BB962C8B-B14F-4D97-AF65-F5344CB8AC3E}">
        <p14:creationId xmlns:p14="http://schemas.microsoft.com/office/powerpoint/2010/main" val="1724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17</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11" name="TextBox 10"/>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thêm</a:t>
            </a:r>
            <a:r>
              <a:rPr lang="en-US" sz="1800" dirty="0" smtClean="0">
                <a:solidFill>
                  <a:schemeClr val="bg1"/>
                </a:solidFill>
              </a:rPr>
              <a:t> </a:t>
            </a:r>
            <a:r>
              <a:rPr lang="en-US" sz="1800" dirty="0" err="1" smtClean="0">
                <a:solidFill>
                  <a:schemeClr val="bg1"/>
                </a:solidFill>
              </a:rPr>
              <a:t>sản</a:t>
            </a:r>
            <a:r>
              <a:rPr lang="en-US" sz="1800" dirty="0" smtClean="0">
                <a:solidFill>
                  <a:schemeClr val="bg1"/>
                </a:solidFill>
              </a:rPr>
              <a:t> </a:t>
            </a:r>
            <a:r>
              <a:rPr lang="en-US" sz="1800" dirty="0" err="1" smtClean="0">
                <a:solidFill>
                  <a:schemeClr val="bg1"/>
                </a:solidFill>
              </a:rPr>
              <a:t>phẩm</a:t>
            </a:r>
            <a:endParaRPr lang="en-US" sz="18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436" y="1587958"/>
            <a:ext cx="5424780" cy="3426577"/>
          </a:xfrm>
          <a:prstGeom prst="rect">
            <a:avLst/>
          </a:prstGeom>
        </p:spPr>
      </p:pic>
    </p:spTree>
    <p:extLst>
      <p:ext uri="{BB962C8B-B14F-4D97-AF65-F5344CB8AC3E}">
        <p14:creationId xmlns:p14="http://schemas.microsoft.com/office/powerpoint/2010/main" val="354789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18</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11" name="TextBox 10"/>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hoạt</a:t>
            </a:r>
            <a:r>
              <a:rPr lang="en-US" sz="1800" dirty="0" smtClean="0">
                <a:solidFill>
                  <a:schemeClr val="bg1"/>
                </a:solidFill>
              </a:rPr>
              <a:t> </a:t>
            </a:r>
            <a:r>
              <a:rPr lang="en-US" sz="1800" dirty="0" err="1" smtClean="0">
                <a:solidFill>
                  <a:schemeClr val="bg1"/>
                </a:solidFill>
              </a:rPr>
              <a:t>động</a:t>
            </a:r>
            <a:r>
              <a:rPr lang="en-US" sz="1800" dirty="0" smtClean="0">
                <a:solidFill>
                  <a:schemeClr val="bg1"/>
                </a:solidFill>
              </a:rPr>
              <a:t> </a:t>
            </a:r>
            <a:r>
              <a:rPr lang="en-US" sz="1800" dirty="0" err="1" smtClean="0">
                <a:solidFill>
                  <a:schemeClr val="bg1"/>
                </a:solidFill>
              </a:rPr>
              <a:t>quy</a:t>
            </a:r>
            <a:r>
              <a:rPr lang="en-US" sz="1800" dirty="0" smtClean="0">
                <a:solidFill>
                  <a:schemeClr val="bg1"/>
                </a:solidFill>
              </a:rPr>
              <a:t> </a:t>
            </a:r>
            <a:r>
              <a:rPr lang="en-US" sz="1800" dirty="0" err="1" smtClean="0">
                <a:solidFill>
                  <a:schemeClr val="bg1"/>
                </a:solidFill>
              </a:rPr>
              <a:t>trình</a:t>
            </a:r>
            <a:r>
              <a:rPr lang="en-US" sz="1800" dirty="0" smtClean="0">
                <a:solidFill>
                  <a:schemeClr val="bg1"/>
                </a:solidFill>
              </a:rPr>
              <a:t> </a:t>
            </a:r>
            <a:r>
              <a:rPr lang="en-US" sz="1800" dirty="0" err="1" smtClean="0">
                <a:solidFill>
                  <a:schemeClr val="bg1"/>
                </a:solidFill>
              </a:rPr>
              <a:t>đặt</a:t>
            </a:r>
            <a:r>
              <a:rPr lang="en-US" sz="1800" dirty="0" smtClean="0">
                <a:solidFill>
                  <a:schemeClr val="bg1"/>
                </a:solidFill>
              </a:rPr>
              <a:t> </a:t>
            </a:r>
            <a:r>
              <a:rPr lang="en-US" sz="1800" dirty="0" err="1" smtClean="0">
                <a:solidFill>
                  <a:schemeClr val="bg1"/>
                </a:solidFill>
              </a:rPr>
              <a:t>xe</a:t>
            </a:r>
            <a:endParaRPr lang="en-US" sz="18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780" y="881126"/>
            <a:ext cx="4323009" cy="4158465"/>
          </a:xfrm>
          <a:prstGeom prst="rect">
            <a:avLst/>
          </a:prstGeom>
        </p:spPr>
      </p:pic>
    </p:spTree>
    <p:extLst>
      <p:ext uri="{BB962C8B-B14F-4D97-AF65-F5344CB8AC3E}">
        <p14:creationId xmlns:p14="http://schemas.microsoft.com/office/powerpoint/2010/main" val="408144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19</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lớp</a:t>
            </a:r>
            <a:r>
              <a:rPr lang="en-US" sz="1800" dirty="0" smtClean="0">
                <a:solidFill>
                  <a:schemeClr val="bg1"/>
                </a:solidFill>
              </a:rPr>
              <a:t> </a:t>
            </a:r>
            <a:r>
              <a:rPr lang="en-US" sz="1800" dirty="0" err="1" smtClean="0">
                <a:solidFill>
                  <a:schemeClr val="bg1"/>
                </a:solidFill>
              </a:rPr>
              <a:t>của</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209030" y="1186490"/>
            <a:ext cx="5760085" cy="3872230"/>
          </a:xfrm>
          <a:prstGeom prst="rect">
            <a:avLst/>
          </a:prstGeom>
        </p:spPr>
      </p:pic>
    </p:spTree>
    <p:extLst>
      <p:ext uri="{BB962C8B-B14F-4D97-AF65-F5344CB8AC3E}">
        <p14:creationId xmlns:p14="http://schemas.microsoft.com/office/powerpoint/2010/main" val="241143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6"/>
          <p:cNvSpPr txBox="1">
            <a:spLocks noGrp="1"/>
          </p:cNvSpPr>
          <p:nvPr>
            <p:ph type="title"/>
          </p:nvPr>
        </p:nvSpPr>
        <p:spPr>
          <a:xfrm>
            <a:off x="2147370" y="420707"/>
            <a:ext cx="6316146" cy="64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sz="3000" b="1">
                <a:latin typeface="+mj-lt"/>
                <a:ea typeface="Times New Roman"/>
                <a:cs typeface="Times New Roman"/>
                <a:sym typeface="Times New Roman"/>
              </a:rPr>
              <a:t>TÓM TẮT PHẦN NỘI DUNG</a:t>
            </a:r>
            <a:endParaRPr sz="3000" b="1">
              <a:latin typeface="+mj-lt"/>
              <a:ea typeface="Times New Roman"/>
              <a:cs typeface="Times New Roman"/>
              <a:sym typeface="Times New Roman"/>
            </a:endParaRPr>
          </a:p>
        </p:txBody>
      </p:sp>
      <p:sp>
        <p:nvSpPr>
          <p:cNvPr id="377" name="Google Shape;377;p16"/>
          <p:cNvSpPr txBox="1"/>
          <p:nvPr/>
        </p:nvSpPr>
        <p:spPr>
          <a:xfrm>
            <a:off x="1639182" y="941949"/>
            <a:ext cx="7060426" cy="3692397"/>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rgbClr val="00E1C6"/>
                </a:solidFill>
                <a:latin typeface="Arial"/>
                <a:ea typeface="Arial"/>
                <a:cs typeface="Arial"/>
                <a:sym typeface="Arial"/>
              </a:rPr>
              <a:t>I.   </a:t>
            </a:r>
            <a:r>
              <a:rPr lang="en-US" sz="2800" dirty="0" smtClean="0">
                <a:solidFill>
                  <a:srgbClr val="00E1C6"/>
                </a:solidFill>
              </a:rPr>
              <a:t>TỔNG QUAN VỀ ĐỀ TÀI</a:t>
            </a:r>
            <a:endParaRPr lang="en-US" dirty="0" smtClean="0"/>
          </a:p>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rgbClr val="00E1C6"/>
                </a:solidFill>
                <a:latin typeface="Arial"/>
                <a:ea typeface="Arial"/>
                <a:cs typeface="Arial"/>
                <a:sym typeface="Arial"/>
              </a:rPr>
              <a:t>II.  </a:t>
            </a:r>
            <a:r>
              <a:rPr lang="en-US" sz="2800" dirty="0" smtClean="0">
                <a:solidFill>
                  <a:srgbClr val="00E1C6"/>
                </a:solidFill>
              </a:rPr>
              <a:t>PHÂN TÍCH THIẾT KẾ HỆ THỐNG</a:t>
            </a:r>
            <a:endParaRPr lang="en-US" dirty="0" smtClean="0"/>
          </a:p>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rgbClr val="00E1C6"/>
                </a:solidFill>
                <a:latin typeface="Arial"/>
                <a:ea typeface="Arial"/>
                <a:cs typeface="Arial"/>
                <a:sym typeface="Arial"/>
              </a:rPr>
              <a:t>III. </a:t>
            </a:r>
            <a:r>
              <a:rPr lang="en-US" sz="2800" dirty="0" smtClean="0">
                <a:solidFill>
                  <a:srgbClr val="00E1C6"/>
                </a:solidFill>
              </a:rPr>
              <a:t>TRIỂN KHAI HỆ THỐNG</a:t>
            </a:r>
          </a:p>
          <a:p>
            <a:pPr marL="0" marR="0" lvl="0" indent="0" algn="l" rtl="0">
              <a:lnSpc>
                <a:spcPct val="200000"/>
              </a:lnSpc>
              <a:spcBef>
                <a:spcPts val="600"/>
              </a:spcBef>
              <a:spcAft>
                <a:spcPts val="0"/>
              </a:spcAft>
              <a:buClr>
                <a:srgbClr val="000000"/>
              </a:buClr>
              <a:buSzPts val="2800"/>
              <a:buFont typeface="Arial"/>
              <a:buNone/>
            </a:pPr>
            <a:r>
              <a:rPr lang="en-US" sz="2800" dirty="0" smtClean="0">
                <a:solidFill>
                  <a:srgbClr val="00E1C6"/>
                </a:solidFill>
              </a:rPr>
              <a:t>IV. KẾT LUẬN</a:t>
            </a:r>
            <a:endParaRPr lang="en-US" dirty="0"/>
          </a:p>
        </p:txBody>
      </p:sp>
      <p:sp>
        <p:nvSpPr>
          <p:cNvPr id="378" name="Google Shape;378;p16"/>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Effect transition="in" filter="strips(downLeft)">
                                      <p:cBhvr>
                                        <p:cTn id="7" dur="1000"/>
                                        <p:tgtEl>
                                          <p:spTgt spid="3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77">
                                            <p:txEl>
                                              <p:pRg st="1" end="1"/>
                                            </p:txEl>
                                          </p:spTgt>
                                        </p:tgtEl>
                                        <p:attrNameLst>
                                          <p:attrName>style.visibility</p:attrName>
                                        </p:attrNameLst>
                                      </p:cBhvr>
                                      <p:to>
                                        <p:strVal val="visible"/>
                                      </p:to>
                                    </p:set>
                                    <p:animEffect transition="in" filter="strips(downLeft)">
                                      <p:cBhvr>
                                        <p:cTn id="12" dur="1000"/>
                                        <p:tgtEl>
                                          <p:spTgt spid="3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77">
                                            <p:txEl>
                                              <p:pRg st="2" end="2"/>
                                            </p:txEl>
                                          </p:spTgt>
                                        </p:tgtEl>
                                        <p:attrNameLst>
                                          <p:attrName>style.visibility</p:attrName>
                                        </p:attrNameLst>
                                      </p:cBhvr>
                                      <p:to>
                                        <p:strVal val="visible"/>
                                      </p:to>
                                    </p:set>
                                    <p:animEffect transition="in" filter="strips(downLeft)">
                                      <p:cBhvr>
                                        <p:cTn id="17" dur="1000"/>
                                        <p:tgtEl>
                                          <p:spTgt spid="3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377">
                                            <p:txEl>
                                              <p:pRg st="3" end="3"/>
                                            </p:txEl>
                                          </p:spTgt>
                                        </p:tgtEl>
                                        <p:attrNameLst>
                                          <p:attrName>style.visibility</p:attrName>
                                        </p:attrNameLst>
                                      </p:cBhvr>
                                      <p:to>
                                        <p:strVal val="visible"/>
                                      </p:to>
                                    </p:set>
                                    <p:animEffect transition="in" filter="strips(downLeft)">
                                      <p:cBhvr>
                                        <p:cTn id="22" dur="1000"/>
                                        <p:tgtEl>
                                          <p:spTgt spid="3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20</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Công</a:t>
            </a:r>
            <a:r>
              <a:rPr lang="en-US" dirty="0" smtClean="0"/>
              <a:t> </a:t>
            </a:r>
            <a:r>
              <a:rPr lang="en-US" dirty="0" err="1" smtClean="0"/>
              <a:t>nghệ</a:t>
            </a:r>
            <a:r>
              <a:rPr lang="en-US" dirty="0" smtClean="0"/>
              <a:t> </a:t>
            </a:r>
            <a:r>
              <a:rPr lang="en-US" dirty="0" err="1" smtClean="0"/>
              <a:t>sử</a:t>
            </a:r>
            <a:r>
              <a:rPr lang="en-US" dirty="0" smtClean="0"/>
              <a:t> </a:t>
            </a:r>
            <a:r>
              <a:rPr lang="en-US" dirty="0" err="1" smtClean="0"/>
              <a:t>dụng</a:t>
            </a:r>
            <a:endParaRPr lang="en-US" dirty="0"/>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Sử</a:t>
            </a:r>
            <a:r>
              <a:rPr lang="en-US" dirty="0" smtClean="0"/>
              <a:t> </a:t>
            </a:r>
            <a:r>
              <a:rPr lang="en-US" dirty="0" err="1" smtClean="0"/>
              <a:t>dụng</a:t>
            </a:r>
            <a:r>
              <a:rPr lang="en-US" dirty="0" smtClean="0"/>
              <a:t> framework Spring boot </a:t>
            </a:r>
            <a:r>
              <a:rPr lang="en-US" dirty="0" err="1" smtClean="0"/>
              <a:t>của</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 Java</a:t>
            </a:r>
            <a:endParaRPr lang="en-US" dirty="0"/>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Dùng</a:t>
            </a:r>
            <a:r>
              <a:rPr lang="en-US" dirty="0" smtClean="0"/>
              <a:t> </a:t>
            </a:r>
            <a:r>
              <a:rPr lang="en-US" dirty="0" err="1" smtClean="0"/>
              <a:t>các</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khác</a:t>
            </a:r>
            <a:r>
              <a:rPr lang="en-US" dirty="0" smtClean="0"/>
              <a:t> </a:t>
            </a:r>
            <a:r>
              <a:rPr lang="en-US" dirty="0" err="1" smtClean="0"/>
              <a:t>như</a:t>
            </a:r>
            <a:r>
              <a:rPr lang="en-US" dirty="0" smtClean="0"/>
              <a:t> : html, </a:t>
            </a:r>
            <a:r>
              <a:rPr lang="en-US" dirty="0" err="1" smtClean="0"/>
              <a:t>css</a:t>
            </a:r>
            <a:r>
              <a:rPr lang="en-US" dirty="0" smtClean="0"/>
              <a:t>, </a:t>
            </a:r>
            <a:r>
              <a:rPr lang="en-US" dirty="0" err="1" smtClean="0"/>
              <a:t>javascript</a:t>
            </a:r>
            <a:r>
              <a:rPr lang="en-US" dirty="0" smtClean="0"/>
              <a:t> </a:t>
            </a:r>
            <a:r>
              <a:rPr lang="en-US" dirty="0" err="1" smtClean="0"/>
              <a:t>để</a:t>
            </a:r>
            <a:r>
              <a:rPr lang="en-US" dirty="0" smtClean="0"/>
              <a:t> </a:t>
            </a:r>
            <a:r>
              <a:rPr lang="en-US" dirty="0" err="1" smtClean="0"/>
              <a:t>dựng</a:t>
            </a:r>
            <a:r>
              <a:rPr lang="en-US" dirty="0" smtClean="0"/>
              <a:t> </a:t>
            </a:r>
            <a:r>
              <a:rPr lang="en-US" dirty="0" err="1" smtClean="0"/>
              <a:t>giao</a:t>
            </a:r>
            <a:r>
              <a:rPr lang="en-US" dirty="0" smtClean="0"/>
              <a:t> </a:t>
            </a:r>
            <a:r>
              <a:rPr lang="en-US" dirty="0" err="1" smtClean="0"/>
              <a:t>diện</a:t>
            </a:r>
            <a:r>
              <a:rPr lang="en-US" dirty="0" smtClean="0"/>
              <a:t> website</a:t>
            </a:r>
          </a:p>
          <a:p>
            <a:pPr algn="ctr"/>
            <a:r>
              <a:rPr lang="en-US" dirty="0" err="1" smtClean="0"/>
              <a:t>Sử</a:t>
            </a:r>
            <a:r>
              <a:rPr lang="en-US" dirty="0" smtClean="0"/>
              <a:t> </a:t>
            </a:r>
            <a:r>
              <a:rPr lang="en-US" dirty="0" err="1" smtClean="0"/>
              <a:t>dụng</a:t>
            </a:r>
            <a:r>
              <a:rPr lang="en-US" dirty="0" smtClean="0"/>
              <a:t> </a:t>
            </a:r>
            <a:r>
              <a:rPr lang="en-US" dirty="0"/>
              <a:t>Java Template </a:t>
            </a:r>
            <a:r>
              <a:rPr lang="en-US" dirty="0" smtClean="0"/>
              <a:t>Engine (</a:t>
            </a:r>
            <a:r>
              <a:rPr lang="en-US" dirty="0" err="1" smtClean="0"/>
              <a:t>Thymeleaf</a:t>
            </a:r>
            <a:r>
              <a:rPr lang="en-US" dirty="0" smtClean="0"/>
              <a:t>)  </a:t>
            </a:r>
            <a:r>
              <a:rPr lang="en-US" dirty="0" err="1" smtClean="0"/>
              <a:t>để</a:t>
            </a:r>
            <a:r>
              <a:rPr lang="en-US" dirty="0" smtClean="0"/>
              <a:t> </a:t>
            </a:r>
            <a:r>
              <a:rPr lang="en-US" dirty="0" err="1" smtClean="0"/>
              <a:t>nhận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server</a:t>
            </a:r>
            <a:endParaRPr lang="en-US" dirty="0"/>
          </a:p>
        </p:txBody>
      </p:sp>
      <p:sp>
        <p:nvSpPr>
          <p:cNvPr id="11" name="Curved Right Arrow 10"/>
          <p:cNvSpPr/>
          <p:nvPr/>
        </p:nvSpPr>
        <p:spPr>
          <a:xfrm>
            <a:off x="647318" y="1953091"/>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528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Dùng</a:t>
            </a:r>
            <a:r>
              <a:rPr lang="en-US" dirty="0" smtClean="0"/>
              <a:t> </a:t>
            </a:r>
            <a:r>
              <a:rPr lang="en-US" dirty="0" err="1" smtClean="0"/>
              <a:t>hệ</a:t>
            </a:r>
            <a:r>
              <a:rPr lang="en-US" dirty="0" smtClean="0"/>
              <a:t> </a:t>
            </a:r>
            <a:r>
              <a:rPr lang="en-US" dirty="0" err="1" smtClean="0"/>
              <a:t>quản</a:t>
            </a:r>
            <a:r>
              <a:rPr lang="en-US" dirty="0" smtClean="0"/>
              <a:t> </a:t>
            </a:r>
            <a:r>
              <a:rPr lang="en-US" dirty="0" err="1" smtClean="0"/>
              <a:t>trị</a:t>
            </a:r>
            <a:r>
              <a:rPr lang="en-US" dirty="0" smtClean="0"/>
              <a:t> </a:t>
            </a:r>
            <a:r>
              <a:rPr lang="en-US" dirty="0" err="1" smtClean="0"/>
              <a:t>cơ</a:t>
            </a:r>
            <a:r>
              <a:rPr lang="en-US" dirty="0" smtClean="0"/>
              <a:t> </a:t>
            </a:r>
            <a:r>
              <a:rPr lang="en-US" dirty="0" err="1" smtClean="0"/>
              <a:t>sở</a:t>
            </a:r>
            <a:r>
              <a:rPr lang="en-US" dirty="0" smtClean="0"/>
              <a:t> </a:t>
            </a:r>
            <a:r>
              <a:rPr lang="en-US" dirty="0" err="1" smtClean="0"/>
              <a:t>liệu</a:t>
            </a:r>
            <a:r>
              <a:rPr lang="en-US" dirty="0" smtClean="0"/>
              <a:t> MS SQL Server </a:t>
            </a:r>
            <a:r>
              <a:rPr lang="en-US" dirty="0" err="1" smtClean="0"/>
              <a:t>để</a:t>
            </a:r>
            <a:r>
              <a:rPr lang="en-US" dirty="0" smtClean="0"/>
              <a:t> </a:t>
            </a:r>
            <a:r>
              <a:rPr lang="en-US" dirty="0" err="1" smtClean="0"/>
              <a:t>xậy</a:t>
            </a:r>
            <a:r>
              <a:rPr lang="en-US" dirty="0" smtClean="0"/>
              <a:t> </a:t>
            </a:r>
            <a:r>
              <a:rPr lang="en-US" dirty="0" err="1" smtClean="0"/>
              <a:t>dựng</a:t>
            </a:r>
            <a:r>
              <a:rPr lang="en-US" dirty="0" smtClean="0"/>
              <a:t> </a:t>
            </a:r>
            <a:r>
              <a:rPr lang="en-US" dirty="0" err="1" smtClean="0"/>
              <a:t>và</a:t>
            </a:r>
            <a:r>
              <a:rPr lang="en-US" dirty="0" smtClean="0"/>
              <a:t> </a:t>
            </a:r>
            <a:r>
              <a:rPr lang="en-US" dirty="0" err="1" smtClean="0"/>
              <a:t>chứa</a:t>
            </a:r>
            <a:r>
              <a:rPr lang="en-US" dirty="0" smtClean="0"/>
              <a:t> </a:t>
            </a:r>
            <a:r>
              <a:rPr lang="en-US" dirty="0" err="1" smtClean="0"/>
              <a:t>dữ</a:t>
            </a:r>
            <a:r>
              <a:rPr lang="en-US" dirty="0" smtClean="0"/>
              <a:t> </a:t>
            </a:r>
            <a:r>
              <a:rPr lang="en-US" dirty="0" err="1" smtClean="0"/>
              <a:t>liệu</a:t>
            </a:r>
            <a:r>
              <a:rPr lang="en-US" dirty="0"/>
              <a:t> </a:t>
            </a:r>
            <a:r>
              <a:rPr lang="en-US" dirty="0" err="1" smtClean="0"/>
              <a:t>hệ</a:t>
            </a:r>
            <a:r>
              <a:rPr lang="en-US" dirty="0" smtClean="0"/>
              <a:t> </a:t>
            </a:r>
            <a:r>
              <a:rPr lang="en-US" dirty="0" err="1" smtClean="0"/>
              <a:t>thống</a:t>
            </a:r>
            <a:r>
              <a:rPr lang="en-US" dirty="0" smtClean="0"/>
              <a:t> website </a:t>
            </a:r>
            <a:endParaRPr lang="en-US" dirty="0"/>
          </a:p>
        </p:txBody>
      </p:sp>
    </p:spTree>
    <p:extLst>
      <p:ext uri="{BB962C8B-B14F-4D97-AF65-F5344CB8AC3E}">
        <p14:creationId xmlns:p14="http://schemas.microsoft.com/office/powerpoint/2010/main" val="274733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1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1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21</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5" name="TextBox 4"/>
          <p:cNvSpPr txBox="1"/>
          <p:nvPr/>
        </p:nvSpPr>
        <p:spPr>
          <a:xfrm>
            <a:off x="122274" y="1506777"/>
            <a:ext cx="3230842" cy="646331"/>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cơ</a:t>
            </a:r>
            <a:r>
              <a:rPr lang="en-US" sz="1800" dirty="0" smtClean="0">
                <a:solidFill>
                  <a:srgbClr val="FFC000"/>
                </a:solidFill>
              </a:rPr>
              <a:t> </a:t>
            </a:r>
            <a:r>
              <a:rPr lang="en-US" sz="1800" dirty="0" err="1" smtClean="0">
                <a:solidFill>
                  <a:srgbClr val="FFC000"/>
                </a:solidFill>
              </a:rPr>
              <a:t>sở</a:t>
            </a:r>
            <a:r>
              <a:rPr lang="en-US" sz="1800" dirty="0" smtClean="0">
                <a:solidFill>
                  <a:srgbClr val="FFC000"/>
                </a:solidFill>
              </a:rPr>
              <a:t> </a:t>
            </a:r>
            <a:r>
              <a:rPr lang="en-US" sz="1800" dirty="0" err="1" smtClean="0">
                <a:solidFill>
                  <a:srgbClr val="FFC000"/>
                </a:solidFill>
              </a:rPr>
              <a:t>dữ</a:t>
            </a:r>
            <a:r>
              <a:rPr lang="en-US" sz="1800" dirty="0" smtClean="0">
                <a:solidFill>
                  <a:srgbClr val="FFC000"/>
                </a:solidFill>
              </a:rPr>
              <a:t> </a:t>
            </a:r>
            <a:r>
              <a:rPr lang="en-US" sz="1800" dirty="0" err="1" smtClean="0">
                <a:solidFill>
                  <a:srgbClr val="FFC000"/>
                </a:solidFill>
              </a:rPr>
              <a:t>liệu</a:t>
            </a:r>
            <a:r>
              <a:rPr lang="en-US" sz="1800" dirty="0" smtClean="0">
                <a:solidFill>
                  <a:srgbClr val="FFC000"/>
                </a:solidFill>
              </a:rPr>
              <a:t>:</a:t>
            </a:r>
          </a:p>
          <a:p>
            <a:pPr marL="285750" indent="-285750">
              <a:buClr>
                <a:srgbClr val="FFFF00"/>
              </a:buClr>
              <a:buFont typeface="Courier New" panose="02070309020205020404" pitchFamily="49" charset="0"/>
              <a:buChar char="o"/>
            </a:pPr>
            <a:r>
              <a:rPr lang="en-US" sz="1800" dirty="0" smtClean="0">
                <a:solidFill>
                  <a:srgbClr val="FFC000"/>
                </a:solidFill>
              </a:rPr>
              <a:t>Diagram </a:t>
            </a:r>
            <a:r>
              <a:rPr lang="en-US" sz="1800" dirty="0" err="1" smtClean="0">
                <a:solidFill>
                  <a:srgbClr val="FFC000"/>
                </a:solidFill>
              </a:rPr>
              <a:t>của</a:t>
            </a:r>
            <a:r>
              <a:rPr lang="en-US" sz="1800" dirty="0" smtClean="0">
                <a:solidFill>
                  <a:srgbClr val="FFC000"/>
                </a:solidFill>
              </a:rPr>
              <a:t> </a:t>
            </a:r>
            <a:r>
              <a:rPr lang="en-US" sz="1800" dirty="0" err="1" smtClean="0">
                <a:solidFill>
                  <a:srgbClr val="FFC000"/>
                </a:solidFill>
              </a:rPr>
              <a:t>cơ</a:t>
            </a:r>
            <a:r>
              <a:rPr lang="en-US" sz="1800" dirty="0" smtClean="0">
                <a:solidFill>
                  <a:srgbClr val="FFC000"/>
                </a:solidFill>
              </a:rPr>
              <a:t> </a:t>
            </a:r>
            <a:r>
              <a:rPr lang="en-US" sz="1800" dirty="0" err="1" smtClean="0">
                <a:solidFill>
                  <a:srgbClr val="FFC000"/>
                </a:solidFill>
              </a:rPr>
              <a:t>sở</a:t>
            </a:r>
            <a:r>
              <a:rPr lang="en-US" sz="1800" dirty="0" smtClean="0">
                <a:solidFill>
                  <a:srgbClr val="FFC000"/>
                </a:solidFill>
              </a:rPr>
              <a:t> </a:t>
            </a:r>
            <a:r>
              <a:rPr lang="en-US" sz="1800" dirty="0" err="1" smtClean="0">
                <a:solidFill>
                  <a:srgbClr val="FFC000"/>
                </a:solidFill>
              </a:rPr>
              <a:t>dữ</a:t>
            </a:r>
            <a:r>
              <a:rPr lang="en-US" sz="1800" dirty="0" smtClean="0">
                <a:solidFill>
                  <a:srgbClr val="FFC000"/>
                </a:solidFill>
              </a:rPr>
              <a:t> </a:t>
            </a:r>
            <a:r>
              <a:rPr lang="en-US" sz="1800" dirty="0" err="1" smtClean="0">
                <a:solidFill>
                  <a:srgbClr val="FFC000"/>
                </a:solidFill>
              </a:rPr>
              <a:t>liệu</a:t>
            </a:r>
            <a:r>
              <a:rPr lang="en-US" sz="1800" dirty="0" smtClean="0">
                <a:solidFill>
                  <a:srgbClr val="FFC000"/>
                </a:solidFill>
              </a:rPr>
              <a:t> </a:t>
            </a:r>
          </a:p>
        </p:txBody>
      </p:sp>
      <p:pic>
        <p:nvPicPr>
          <p:cNvPr id="8" name="Picture 7"/>
          <p:cNvPicPr/>
          <p:nvPr/>
        </p:nvPicPr>
        <p:blipFill>
          <a:blip r:embed="rId3"/>
          <a:stretch>
            <a:fillRect/>
          </a:stretch>
        </p:blipFill>
        <p:spPr>
          <a:xfrm>
            <a:off x="3353116" y="1058529"/>
            <a:ext cx="5615999" cy="3988191"/>
          </a:xfrm>
          <a:prstGeom prst="rect">
            <a:avLst/>
          </a:prstGeom>
        </p:spPr>
      </p:pic>
    </p:spTree>
    <p:extLst>
      <p:ext uri="{BB962C8B-B14F-4D97-AF65-F5344CB8AC3E}">
        <p14:creationId xmlns:p14="http://schemas.microsoft.com/office/powerpoint/2010/main" val="152052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22</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a:solidFill>
                  <a:srgbClr val="FFC000"/>
                </a:solidFill>
              </a:rPr>
              <a:t>2</a:t>
            </a:r>
            <a:r>
              <a:rPr lang="en-US" sz="1800" b="1" smtClean="0">
                <a:solidFill>
                  <a:srgbClr val="FFC000"/>
                </a:solidFill>
              </a:rPr>
              <a:t>. THIẾT KẾ</a:t>
            </a:r>
            <a:endParaRPr lang="en-US" sz="1800" b="1">
              <a:solidFill>
                <a:srgbClr val="FFC000"/>
              </a:solidFill>
            </a:endParaRPr>
          </a:p>
        </p:txBody>
      </p:sp>
      <p:sp>
        <p:nvSpPr>
          <p:cNvPr id="5" name="TextBox 4"/>
          <p:cNvSpPr txBox="1"/>
          <p:nvPr/>
        </p:nvSpPr>
        <p:spPr>
          <a:xfrm>
            <a:off x="122273" y="1506777"/>
            <a:ext cx="4162647"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a:t>
            </a:r>
            <a:r>
              <a:rPr lang="en-US" sz="1800" dirty="0" err="1" smtClean="0">
                <a:solidFill>
                  <a:srgbClr val="FFC000"/>
                </a:solidFill>
              </a:rPr>
              <a:t>chủ</a:t>
            </a:r>
            <a:r>
              <a:rPr lang="en-US" sz="1800" dirty="0" smtClean="0">
                <a:solidFill>
                  <a:srgbClr val="FFC000"/>
                </a:solidFill>
              </a:rPr>
              <a:t>: </a:t>
            </a:r>
          </a:p>
        </p:txBody>
      </p:sp>
      <p:pic>
        <p:nvPicPr>
          <p:cNvPr id="3" name="Picture 2"/>
          <p:cNvPicPr>
            <a:picLocks noChangeAspect="1"/>
          </p:cNvPicPr>
          <p:nvPr/>
        </p:nvPicPr>
        <p:blipFill>
          <a:blip r:embed="rId3"/>
          <a:stretch>
            <a:fillRect/>
          </a:stretch>
        </p:blipFill>
        <p:spPr>
          <a:xfrm>
            <a:off x="4394889" y="1243195"/>
            <a:ext cx="4323809" cy="3761905"/>
          </a:xfrm>
          <a:prstGeom prst="rect">
            <a:avLst/>
          </a:prstGeom>
        </p:spPr>
      </p:pic>
    </p:spTree>
    <p:extLst>
      <p:ext uri="{BB962C8B-B14F-4D97-AF65-F5344CB8AC3E}">
        <p14:creationId xmlns:p14="http://schemas.microsoft.com/office/powerpoint/2010/main" val="132991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23</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122274" y="2184263"/>
            <a:ext cx="5268433"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a:solidFill>
                  <a:srgbClr val="FFC000"/>
                </a:solidFill>
              </a:rPr>
              <a:t> </a:t>
            </a:r>
            <a:r>
              <a:rPr lang="en-US" sz="1800" dirty="0" err="1" smtClean="0">
                <a:solidFill>
                  <a:srgbClr val="FFC000"/>
                </a:solidFill>
              </a:rPr>
              <a:t>tìm</a:t>
            </a:r>
            <a:r>
              <a:rPr lang="en-US" sz="1800" dirty="0" smtClean="0">
                <a:solidFill>
                  <a:srgbClr val="FFC000"/>
                </a:solidFill>
              </a:rPr>
              <a:t> </a:t>
            </a:r>
            <a:r>
              <a:rPr lang="en-US" sz="1800" dirty="0" err="1" smtClean="0">
                <a:solidFill>
                  <a:srgbClr val="FFC000"/>
                </a:solidFill>
              </a:rPr>
              <a:t>kiếm</a:t>
            </a:r>
            <a:endParaRPr lang="en-US" sz="1800" dirty="0" smtClean="0">
              <a:solidFill>
                <a:srgbClr val="FFC000"/>
              </a:solidFill>
            </a:endParaRP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958936" y="1554874"/>
            <a:ext cx="4968616" cy="3409601"/>
          </a:xfrm>
          <a:prstGeom prst="rect">
            <a:avLst/>
          </a:prstGeom>
        </p:spPr>
      </p:pic>
    </p:spTree>
    <p:extLst>
      <p:ext uri="{BB962C8B-B14F-4D97-AF65-F5344CB8AC3E}">
        <p14:creationId xmlns:p14="http://schemas.microsoft.com/office/powerpoint/2010/main" val="381518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24</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478465" y="2254922"/>
            <a:ext cx="4970721" cy="646331"/>
          </a:xfrm>
          <a:prstGeom prst="rect">
            <a:avLst/>
          </a:prstGeom>
          <a:noFill/>
        </p:spPr>
        <p:txBody>
          <a:bodyPr wrap="square" rtlCol="0">
            <a:spAutoFit/>
          </a:bodyPr>
          <a:lstStyle/>
          <a:p>
            <a:pPr>
              <a:buClr>
                <a:srgbClr val="FFFF00"/>
              </a:buClr>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a:t>
            </a:r>
            <a:r>
              <a:rPr lang="en-US" sz="1800" dirty="0" err="1" smtClean="0">
                <a:solidFill>
                  <a:srgbClr val="FFC000"/>
                </a:solidFill>
              </a:rPr>
              <a:t>xe</a:t>
            </a:r>
            <a:r>
              <a:rPr lang="en-US" sz="1800" dirty="0" smtClean="0">
                <a:solidFill>
                  <a:srgbClr val="FFC000"/>
                </a:solidFill>
              </a:rPr>
              <a:t> </a:t>
            </a:r>
            <a:r>
              <a:rPr lang="en-US" sz="1800" dirty="0" err="1" smtClean="0">
                <a:solidFill>
                  <a:srgbClr val="FFC000"/>
                </a:solidFill>
              </a:rPr>
              <a:t>trên</a:t>
            </a:r>
            <a:endParaRPr lang="en-US" sz="1800" dirty="0" smtClean="0">
              <a:solidFill>
                <a:srgbClr val="FFC000"/>
              </a:solidFill>
            </a:endParaRPr>
          </a:p>
          <a:p>
            <a:pPr>
              <a:buClr>
                <a:srgbClr val="FFFF00"/>
              </a:buClr>
            </a:pPr>
            <a:r>
              <a:rPr lang="en-US" sz="1800" dirty="0" err="1">
                <a:solidFill>
                  <a:srgbClr val="FFC000"/>
                </a:solidFill>
              </a:rPr>
              <a:t>m</a:t>
            </a:r>
            <a:r>
              <a:rPr lang="en-US" sz="1800" dirty="0" err="1" smtClean="0">
                <a:solidFill>
                  <a:srgbClr val="FFC000"/>
                </a:solidFill>
              </a:rPr>
              <a:t>ột</a:t>
            </a:r>
            <a:r>
              <a:rPr lang="en-US" sz="1800" dirty="0" smtClean="0">
                <a:solidFill>
                  <a:srgbClr val="FFC000"/>
                </a:solidFill>
              </a:rPr>
              <a:t> </a:t>
            </a:r>
            <a:r>
              <a:rPr lang="en-US" sz="1800" dirty="0" err="1" smtClean="0">
                <a:solidFill>
                  <a:srgbClr val="FFC000"/>
                </a:solidFill>
              </a:rPr>
              <a:t>địa</a:t>
            </a:r>
            <a:r>
              <a:rPr lang="en-US" sz="1800" dirty="0" smtClean="0">
                <a:solidFill>
                  <a:srgbClr val="FFC000"/>
                </a:solidFill>
              </a:rPr>
              <a:t> </a:t>
            </a:r>
            <a:r>
              <a:rPr lang="en-US" sz="1800" dirty="0" err="1" smtClean="0">
                <a:solidFill>
                  <a:srgbClr val="FFC000"/>
                </a:solidFill>
              </a:rPr>
              <a:t>điểm</a:t>
            </a:r>
            <a:r>
              <a:rPr lang="en-US" sz="1800" dirty="0" smtClean="0">
                <a:solidFill>
                  <a:srgbClr val="FFC000"/>
                </a:solidFill>
              </a:rPr>
              <a:t> </a:t>
            </a:r>
            <a:endParaRPr lang="en-US" sz="1800" dirty="0" smtClean="0">
              <a:solidFill>
                <a:srgbClr val="FFC000"/>
              </a:solidFill>
            </a:endParaRPr>
          </a:p>
        </p:txBody>
      </p:sp>
      <p:pic>
        <p:nvPicPr>
          <p:cNvPr id="3" name="Picture 2"/>
          <p:cNvPicPr>
            <a:picLocks noChangeAspect="1"/>
          </p:cNvPicPr>
          <p:nvPr/>
        </p:nvPicPr>
        <p:blipFill>
          <a:blip r:embed="rId3"/>
          <a:stretch>
            <a:fillRect/>
          </a:stretch>
        </p:blipFill>
        <p:spPr>
          <a:xfrm>
            <a:off x="4202548" y="1427861"/>
            <a:ext cx="4666667" cy="3666667"/>
          </a:xfrm>
          <a:prstGeom prst="rect">
            <a:avLst/>
          </a:prstGeom>
        </p:spPr>
      </p:pic>
    </p:spTree>
    <p:extLst>
      <p:ext uri="{BB962C8B-B14F-4D97-AF65-F5344CB8AC3E}">
        <p14:creationId xmlns:p14="http://schemas.microsoft.com/office/powerpoint/2010/main" val="377565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25</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70319" y="2291608"/>
            <a:ext cx="4970721"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admin</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716803" y="1282388"/>
            <a:ext cx="5332296" cy="3714220"/>
          </a:xfrm>
          <a:prstGeom prst="rect">
            <a:avLst/>
          </a:prstGeom>
        </p:spPr>
      </p:pic>
    </p:spTree>
    <p:extLst>
      <p:ext uri="{BB962C8B-B14F-4D97-AF65-F5344CB8AC3E}">
        <p14:creationId xmlns:p14="http://schemas.microsoft.com/office/powerpoint/2010/main" val="394502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26</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465174" y="2273324"/>
            <a:ext cx="2974217" cy="646331"/>
          </a:xfrm>
          <a:prstGeom prst="rect">
            <a:avLst/>
          </a:prstGeom>
          <a:noFill/>
        </p:spPr>
        <p:txBody>
          <a:bodyPr wrap="square" rtlCol="0">
            <a:spAutoFit/>
          </a:bodyPr>
          <a:lstStyle/>
          <a:p>
            <a:pPr>
              <a:buClr>
                <a:srgbClr val="FFFF00"/>
              </a:buClr>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endParaRPr lang="en-US" sz="1800" dirty="0" smtClean="0">
              <a:solidFill>
                <a:srgbClr val="FFC000"/>
              </a:solidFill>
            </a:endParaRPr>
          </a:p>
          <a:p>
            <a:pPr>
              <a:buClr>
                <a:srgbClr val="FFFF00"/>
              </a:buClr>
            </a:pPr>
            <a:r>
              <a:rPr lang="en-US" sz="1800" dirty="0" smtClean="0">
                <a:solidFill>
                  <a:srgbClr val="FFC000"/>
                </a:solidFill>
              </a:rPr>
              <a:t> </a:t>
            </a:r>
            <a:r>
              <a:rPr lang="en-US" sz="1800" dirty="0" err="1" smtClean="0">
                <a:solidFill>
                  <a:srgbClr val="FFC000"/>
                </a:solidFill>
              </a:rPr>
              <a:t>quản</a:t>
            </a:r>
            <a:r>
              <a:rPr lang="en-US" sz="1800" dirty="0" smtClean="0">
                <a:solidFill>
                  <a:srgbClr val="FFC000"/>
                </a:solidFill>
              </a:rPr>
              <a:t> </a:t>
            </a:r>
            <a:r>
              <a:rPr lang="en-US" sz="1800" dirty="0" err="1" smtClean="0">
                <a:solidFill>
                  <a:srgbClr val="FFC000"/>
                </a:solidFill>
              </a:rPr>
              <a:t>lý</a:t>
            </a:r>
            <a:r>
              <a:rPr lang="en-US" sz="1800" dirty="0" smtClean="0">
                <a:solidFill>
                  <a:srgbClr val="FFC000"/>
                </a:solidFill>
              </a:rPr>
              <a:t> </a:t>
            </a:r>
            <a:r>
              <a:rPr lang="en-US" sz="1800" dirty="0" err="1" smtClean="0">
                <a:solidFill>
                  <a:srgbClr val="FFC000"/>
                </a:solidFill>
              </a:rPr>
              <a:t>xe</a:t>
            </a:r>
            <a:endParaRPr lang="en-US" sz="1800" dirty="0" smtClean="0">
              <a:solidFill>
                <a:srgbClr val="FFC000"/>
              </a:solidFill>
            </a:endParaRP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314700" y="1319644"/>
            <a:ext cx="5580644" cy="3740653"/>
          </a:xfrm>
          <a:prstGeom prst="rect">
            <a:avLst/>
          </a:prstGeom>
        </p:spPr>
      </p:pic>
    </p:spTree>
    <p:extLst>
      <p:ext uri="{BB962C8B-B14F-4D97-AF65-F5344CB8AC3E}">
        <p14:creationId xmlns:p14="http://schemas.microsoft.com/office/powerpoint/2010/main" val="145665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27</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454783" y="2460361"/>
            <a:ext cx="2974217" cy="646331"/>
          </a:xfrm>
          <a:prstGeom prst="rect">
            <a:avLst/>
          </a:prstGeom>
          <a:noFill/>
        </p:spPr>
        <p:txBody>
          <a:bodyPr wrap="square" rtlCol="0">
            <a:spAutoFit/>
          </a:bodyPr>
          <a:lstStyle/>
          <a:p>
            <a:pPr>
              <a:buClr>
                <a:srgbClr val="FFFF00"/>
              </a:buClr>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endParaRPr lang="en-US" sz="1800" dirty="0" smtClean="0">
              <a:solidFill>
                <a:srgbClr val="FFC000"/>
              </a:solidFill>
            </a:endParaRPr>
          </a:p>
          <a:p>
            <a:pPr>
              <a:buClr>
                <a:srgbClr val="FFFF00"/>
              </a:buClr>
            </a:pPr>
            <a:r>
              <a:rPr lang="en-US" sz="1800" dirty="0" smtClean="0">
                <a:solidFill>
                  <a:srgbClr val="FFC000"/>
                </a:solidFill>
              </a:rPr>
              <a:t> </a:t>
            </a:r>
            <a:r>
              <a:rPr lang="en-US" sz="1800" dirty="0" err="1" smtClean="0">
                <a:solidFill>
                  <a:srgbClr val="FFC000"/>
                </a:solidFill>
              </a:rPr>
              <a:t>quản</a:t>
            </a:r>
            <a:r>
              <a:rPr lang="en-US" sz="1800" dirty="0" smtClean="0">
                <a:solidFill>
                  <a:srgbClr val="FFC000"/>
                </a:solidFill>
              </a:rPr>
              <a:t> </a:t>
            </a:r>
            <a:r>
              <a:rPr lang="en-US" sz="1800" dirty="0" err="1" smtClean="0">
                <a:solidFill>
                  <a:srgbClr val="FFC000"/>
                </a:solidFill>
              </a:rPr>
              <a:t>lý</a:t>
            </a:r>
            <a:r>
              <a:rPr lang="en-US" sz="1800" dirty="0" smtClean="0">
                <a:solidFill>
                  <a:srgbClr val="FFC000"/>
                </a:solidFill>
              </a:rPr>
              <a:t> </a:t>
            </a:r>
            <a:r>
              <a:rPr lang="en-US" sz="1800" dirty="0" err="1" smtClean="0">
                <a:solidFill>
                  <a:srgbClr val="FFC000"/>
                </a:solidFill>
              </a:rPr>
              <a:t>bài</a:t>
            </a:r>
            <a:r>
              <a:rPr lang="en-US" sz="1800" dirty="0" smtClean="0">
                <a:solidFill>
                  <a:srgbClr val="FFC000"/>
                </a:solidFill>
              </a:rPr>
              <a:t> </a:t>
            </a:r>
            <a:r>
              <a:rPr lang="en-US" sz="1800" dirty="0" err="1" smtClean="0">
                <a:solidFill>
                  <a:srgbClr val="FFC000"/>
                </a:solidFill>
              </a:rPr>
              <a:t>viết</a:t>
            </a:r>
            <a:endParaRPr lang="en-US" sz="1800" dirty="0" smtClean="0">
              <a:solidFill>
                <a:srgbClr val="FFC000"/>
              </a:solidFill>
            </a:endParaRP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429000" y="1248910"/>
            <a:ext cx="5467379" cy="3715564"/>
          </a:xfrm>
          <a:prstGeom prst="rect">
            <a:avLst/>
          </a:prstGeom>
        </p:spPr>
      </p:pic>
    </p:spTree>
    <p:extLst>
      <p:ext uri="{BB962C8B-B14F-4D97-AF65-F5344CB8AC3E}">
        <p14:creationId xmlns:p14="http://schemas.microsoft.com/office/powerpoint/2010/main" val="52540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28</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FONTEND</a:t>
            </a:r>
            <a:endParaRPr lang="en-US" sz="1800" b="1">
              <a:solidFill>
                <a:srgbClr val="FFC000"/>
              </a:solidFill>
            </a:endParaRPr>
          </a:p>
        </p:txBody>
      </p:sp>
      <p:sp>
        <p:nvSpPr>
          <p:cNvPr id="2" name="TextBox 1"/>
          <p:cNvSpPr txBox="1"/>
          <p:nvPr/>
        </p:nvSpPr>
        <p:spPr>
          <a:xfrm>
            <a:off x="457200" y="2063262"/>
            <a:ext cx="6473536" cy="1569660"/>
          </a:xfrm>
          <a:prstGeom prst="rect">
            <a:avLst/>
          </a:prstGeom>
          <a:noFill/>
        </p:spPr>
        <p:txBody>
          <a:bodyPr wrap="square" rtlCol="0">
            <a:spAutoFit/>
          </a:bodyPr>
          <a:lstStyle/>
          <a:p>
            <a:pPr marL="285750" indent="-285750">
              <a:lnSpc>
                <a:spcPct val="20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Sử</a:t>
            </a:r>
            <a:r>
              <a:rPr lang="en-US" sz="1600" dirty="0" smtClean="0">
                <a:solidFill>
                  <a:srgbClr val="FFC000"/>
                </a:solidFill>
              </a:rPr>
              <a:t> </a:t>
            </a:r>
            <a:r>
              <a:rPr lang="en-US" sz="1600" dirty="0" err="1" smtClean="0">
                <a:solidFill>
                  <a:srgbClr val="FFC000"/>
                </a:solidFill>
              </a:rPr>
              <a:t>dụng</a:t>
            </a:r>
            <a:r>
              <a:rPr lang="en-US" sz="1600" dirty="0" smtClean="0">
                <a:solidFill>
                  <a:srgbClr val="FFC000"/>
                </a:solidFill>
              </a:rPr>
              <a:t> HTML, CSS, </a:t>
            </a:r>
            <a:r>
              <a:rPr lang="en-US" sz="1600" dirty="0" err="1" smtClean="0">
                <a:solidFill>
                  <a:srgbClr val="FFC000"/>
                </a:solidFill>
              </a:rPr>
              <a:t>Javascript</a:t>
            </a:r>
            <a:r>
              <a:rPr lang="en-US" sz="1600" dirty="0" smtClean="0">
                <a:solidFill>
                  <a:srgbClr val="FFC000"/>
                </a:solidFill>
              </a:rPr>
              <a:t> </a:t>
            </a:r>
            <a:r>
              <a:rPr lang="en-US" sz="1600" dirty="0" err="1" smtClean="0">
                <a:solidFill>
                  <a:srgbClr val="FFC000"/>
                </a:solidFill>
              </a:rPr>
              <a:t>để</a:t>
            </a:r>
            <a:r>
              <a:rPr lang="en-US" sz="1600" dirty="0" smtClean="0">
                <a:solidFill>
                  <a:srgbClr val="FFC000"/>
                </a:solidFill>
              </a:rPr>
              <a:t> </a:t>
            </a:r>
            <a:r>
              <a:rPr lang="en-US" sz="1600" dirty="0" err="1" smtClean="0">
                <a:solidFill>
                  <a:srgbClr val="FFC000"/>
                </a:solidFill>
              </a:rPr>
              <a:t>xậy</a:t>
            </a:r>
            <a:r>
              <a:rPr lang="en-US" sz="1600" dirty="0" smtClean="0">
                <a:solidFill>
                  <a:srgbClr val="FFC000"/>
                </a:solidFill>
              </a:rPr>
              <a:t> </a:t>
            </a:r>
            <a:r>
              <a:rPr lang="en-US" sz="1600" dirty="0" err="1" smtClean="0">
                <a:solidFill>
                  <a:srgbClr val="FFC000"/>
                </a:solidFill>
              </a:rPr>
              <a:t>dựng</a:t>
            </a:r>
            <a:r>
              <a:rPr lang="en-US" sz="1600" dirty="0" smtClean="0">
                <a:solidFill>
                  <a:srgbClr val="FFC000"/>
                </a:solidFill>
              </a:rPr>
              <a:t> </a:t>
            </a:r>
            <a:r>
              <a:rPr lang="en-US" sz="1600" dirty="0" err="1" smtClean="0">
                <a:solidFill>
                  <a:srgbClr val="FFC000"/>
                </a:solidFill>
              </a:rPr>
              <a:t>giao</a:t>
            </a:r>
            <a:r>
              <a:rPr lang="en-US" sz="1600" dirty="0" smtClean="0">
                <a:solidFill>
                  <a:srgbClr val="FFC000"/>
                </a:solidFill>
              </a:rPr>
              <a:t> </a:t>
            </a:r>
            <a:r>
              <a:rPr lang="en-US" sz="1600" dirty="0" err="1" smtClean="0">
                <a:solidFill>
                  <a:srgbClr val="FFC000"/>
                </a:solidFill>
              </a:rPr>
              <a:t>diện</a:t>
            </a:r>
            <a:endParaRPr lang="en-US" sz="1600" dirty="0" smtClean="0">
              <a:solidFill>
                <a:srgbClr val="FFC000"/>
              </a:solidFill>
            </a:endParaRPr>
          </a:p>
          <a:p>
            <a:pPr marL="285750" indent="-285750">
              <a:lnSpc>
                <a:spcPct val="20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Sử</a:t>
            </a:r>
            <a:r>
              <a:rPr lang="en-US" sz="1600" dirty="0" smtClean="0">
                <a:solidFill>
                  <a:srgbClr val="FFC000"/>
                </a:solidFill>
              </a:rPr>
              <a:t> </a:t>
            </a:r>
            <a:r>
              <a:rPr lang="en-US" sz="1600" dirty="0" err="1" smtClean="0">
                <a:solidFill>
                  <a:srgbClr val="FFC000"/>
                </a:solidFill>
              </a:rPr>
              <a:t>dụng</a:t>
            </a:r>
            <a:r>
              <a:rPr lang="en-US" sz="1600" dirty="0">
                <a:solidFill>
                  <a:srgbClr val="FFC000"/>
                </a:solidFill>
              </a:rPr>
              <a:t> framework </a:t>
            </a:r>
            <a:r>
              <a:rPr lang="en-US" sz="1600" dirty="0" smtClean="0">
                <a:solidFill>
                  <a:srgbClr val="FFC000"/>
                </a:solidFill>
              </a:rPr>
              <a:t>Bootstrap, </a:t>
            </a:r>
            <a:r>
              <a:rPr lang="en-US" sz="1600" dirty="0" err="1" smtClean="0">
                <a:solidFill>
                  <a:srgbClr val="FFC000"/>
                </a:solidFill>
              </a:rPr>
              <a:t>Jquery</a:t>
            </a:r>
            <a:endParaRPr lang="en-US" sz="1600" dirty="0" smtClean="0">
              <a:solidFill>
                <a:srgbClr val="FFC000"/>
              </a:solidFill>
            </a:endParaRPr>
          </a:p>
          <a:p>
            <a:pPr marL="285750" indent="-285750">
              <a:lnSpc>
                <a:spcPct val="20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Sử</a:t>
            </a:r>
            <a:r>
              <a:rPr lang="en-US" sz="1600" dirty="0">
                <a:solidFill>
                  <a:srgbClr val="FFC000"/>
                </a:solidFill>
              </a:rPr>
              <a:t> </a:t>
            </a:r>
            <a:r>
              <a:rPr lang="en-US" sz="1600" dirty="0" err="1" smtClean="0">
                <a:solidFill>
                  <a:srgbClr val="FFC000"/>
                </a:solidFill>
              </a:rPr>
              <a:t>dụngThymeleaf</a:t>
            </a:r>
            <a:r>
              <a:rPr lang="en-US" sz="1600" dirty="0" smtClean="0">
                <a:solidFill>
                  <a:srgbClr val="FFC000"/>
                </a:solidFill>
              </a:rPr>
              <a:t> </a:t>
            </a:r>
            <a:r>
              <a:rPr lang="en-US" sz="1600" dirty="0" err="1" smtClean="0">
                <a:solidFill>
                  <a:srgbClr val="FFC000"/>
                </a:solidFill>
              </a:rPr>
              <a:t>để</a:t>
            </a:r>
            <a:r>
              <a:rPr lang="en-US" sz="1600" dirty="0" smtClean="0">
                <a:solidFill>
                  <a:srgbClr val="FFC000"/>
                </a:solidFill>
              </a:rPr>
              <a:t> </a:t>
            </a:r>
            <a:r>
              <a:rPr lang="en-US" sz="1600" dirty="0" err="1" smtClean="0">
                <a:solidFill>
                  <a:srgbClr val="FFC000"/>
                </a:solidFill>
              </a:rPr>
              <a:t>nhận</a:t>
            </a:r>
            <a:r>
              <a:rPr lang="en-US" sz="1600" dirty="0" smtClean="0">
                <a:solidFill>
                  <a:srgbClr val="FFC000"/>
                </a:solidFill>
              </a:rPr>
              <a:t> </a:t>
            </a:r>
            <a:r>
              <a:rPr lang="en-US" sz="1600" dirty="0" err="1" smtClean="0">
                <a:solidFill>
                  <a:srgbClr val="FFC000"/>
                </a:solidFill>
              </a:rPr>
              <a:t>dữ</a:t>
            </a:r>
            <a:r>
              <a:rPr lang="en-US" sz="1600" dirty="0" smtClean="0">
                <a:solidFill>
                  <a:srgbClr val="FFC000"/>
                </a:solidFill>
              </a:rPr>
              <a:t> </a:t>
            </a:r>
            <a:r>
              <a:rPr lang="en-US" sz="1600" dirty="0" err="1" smtClean="0">
                <a:solidFill>
                  <a:srgbClr val="FFC000"/>
                </a:solidFill>
              </a:rPr>
              <a:t>liệu</a:t>
            </a:r>
            <a:r>
              <a:rPr lang="en-US" sz="1600" dirty="0" smtClean="0">
                <a:solidFill>
                  <a:srgbClr val="FFC000"/>
                </a:solidFill>
              </a:rPr>
              <a:t> </a:t>
            </a:r>
            <a:r>
              <a:rPr lang="en-US" sz="1600" dirty="0" err="1" smtClean="0">
                <a:solidFill>
                  <a:srgbClr val="FFC000"/>
                </a:solidFill>
              </a:rPr>
              <a:t>và</a:t>
            </a:r>
            <a:r>
              <a:rPr lang="en-US" sz="1600" dirty="0" smtClean="0">
                <a:solidFill>
                  <a:srgbClr val="FFC000"/>
                </a:solidFill>
              </a:rPr>
              <a:t> </a:t>
            </a:r>
            <a:r>
              <a:rPr lang="en-US" sz="1600" dirty="0" err="1" smtClean="0">
                <a:solidFill>
                  <a:srgbClr val="FFC000"/>
                </a:solidFill>
              </a:rPr>
              <a:t>hiển</a:t>
            </a:r>
            <a:r>
              <a:rPr lang="en-US" sz="1600" dirty="0" smtClean="0">
                <a:solidFill>
                  <a:srgbClr val="FFC000"/>
                </a:solidFill>
              </a:rPr>
              <a:t> </a:t>
            </a:r>
            <a:r>
              <a:rPr lang="en-US" sz="1600" dirty="0" err="1" smtClean="0">
                <a:solidFill>
                  <a:srgbClr val="FFC000"/>
                </a:solidFill>
              </a:rPr>
              <a:t>thị</a:t>
            </a:r>
            <a:r>
              <a:rPr lang="en-US" sz="1600" dirty="0" smtClean="0">
                <a:solidFill>
                  <a:srgbClr val="FFC000"/>
                </a:solidFill>
              </a:rPr>
              <a:t> </a:t>
            </a:r>
            <a:r>
              <a:rPr lang="en-US" sz="1600" dirty="0" err="1" smtClean="0">
                <a:solidFill>
                  <a:srgbClr val="FFC000"/>
                </a:solidFill>
              </a:rPr>
              <a:t>lên</a:t>
            </a:r>
            <a:r>
              <a:rPr lang="en-US" sz="1600" dirty="0" smtClean="0">
                <a:solidFill>
                  <a:srgbClr val="FFC000"/>
                </a:solidFill>
              </a:rPr>
              <a:t> </a:t>
            </a:r>
            <a:r>
              <a:rPr lang="en-US" sz="1600" dirty="0" err="1" smtClean="0">
                <a:solidFill>
                  <a:srgbClr val="FFC000"/>
                </a:solidFill>
              </a:rPr>
              <a:t>trang</a:t>
            </a:r>
            <a:r>
              <a:rPr lang="en-US" sz="1600" dirty="0" smtClean="0">
                <a:solidFill>
                  <a:srgbClr val="FFC000"/>
                </a:solidFill>
              </a:rPr>
              <a:t> website</a:t>
            </a:r>
            <a:endParaRPr lang="en-US" sz="1600" dirty="0" smtClean="0">
              <a:solidFill>
                <a:srgbClr val="FFC000"/>
              </a:solidFill>
            </a:endParaRPr>
          </a:p>
        </p:txBody>
      </p:sp>
    </p:spTree>
    <p:extLst>
      <p:ext uri="{BB962C8B-B14F-4D97-AF65-F5344CB8AC3E}">
        <p14:creationId xmlns:p14="http://schemas.microsoft.com/office/powerpoint/2010/main" val="322105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29</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FONTEND</a:t>
            </a:r>
            <a:endParaRPr lang="en-US" sz="1800" b="1">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r>
              <a:rPr lang="en-US" sz="1800" dirty="0" smtClean="0">
                <a:solidFill>
                  <a:srgbClr val="FFC000"/>
                </a:solidFill>
              </a:rPr>
              <a:t> </a:t>
            </a:r>
            <a:r>
              <a:rPr lang="en-US" sz="1800" dirty="0" err="1" smtClean="0">
                <a:solidFill>
                  <a:srgbClr val="FFC000"/>
                </a:solidFill>
              </a:rPr>
              <a:t>sau</a:t>
            </a:r>
            <a:r>
              <a:rPr lang="en-US" sz="1800" dirty="0" smtClean="0">
                <a:solidFill>
                  <a:srgbClr val="FFC000"/>
                </a:solidFill>
              </a:rPr>
              <a:t> </a:t>
            </a:r>
            <a:r>
              <a:rPr lang="en-US" sz="1800" dirty="0" err="1" smtClean="0">
                <a:solidFill>
                  <a:srgbClr val="FFC000"/>
                </a:solidFill>
              </a:rPr>
              <a:t>khi</a:t>
            </a:r>
            <a:r>
              <a:rPr lang="en-US" sz="1800" dirty="0" smtClean="0">
                <a:solidFill>
                  <a:srgbClr val="FFC000"/>
                </a:solidFill>
              </a:rPr>
              <a:t> </a:t>
            </a:r>
            <a:r>
              <a:rPr lang="en-US" sz="1800" dirty="0" err="1" smtClean="0">
                <a:solidFill>
                  <a:srgbClr val="FFC000"/>
                </a:solidFill>
              </a:rPr>
              <a:t>triển</a:t>
            </a:r>
            <a:r>
              <a:rPr lang="en-US" sz="1800" dirty="0" smtClean="0">
                <a:solidFill>
                  <a:srgbClr val="FFC000"/>
                </a:solidFill>
              </a:rPr>
              <a:t> </a:t>
            </a:r>
            <a:r>
              <a:rPr lang="en-US" sz="1800" dirty="0" err="1" smtClean="0">
                <a:solidFill>
                  <a:srgbClr val="FFC000"/>
                </a:solidFill>
              </a:rPr>
              <a:t>khai</a:t>
            </a:r>
            <a:endParaRPr lang="en-US" sz="1800" dirty="0" smtClean="0">
              <a:solidFill>
                <a:srgbClr val="FFC000"/>
              </a:solidFill>
            </a:endParaRPr>
          </a:p>
        </p:txBody>
      </p:sp>
      <p:pic>
        <p:nvPicPr>
          <p:cNvPr id="10" name="Picture 9"/>
          <p:cNvPicPr/>
          <p:nvPr/>
        </p:nvPicPr>
        <p:blipFill>
          <a:blip r:embed="rId3"/>
          <a:stretch>
            <a:fillRect/>
          </a:stretch>
        </p:blipFill>
        <p:spPr>
          <a:xfrm>
            <a:off x="2179674" y="2164558"/>
            <a:ext cx="5760085" cy="2585720"/>
          </a:xfrm>
          <a:prstGeom prst="rect">
            <a:avLst/>
          </a:prstGeom>
        </p:spPr>
      </p:pic>
    </p:spTree>
    <p:extLst>
      <p:ext uri="{BB962C8B-B14F-4D97-AF65-F5344CB8AC3E}">
        <p14:creationId xmlns:p14="http://schemas.microsoft.com/office/powerpoint/2010/main" val="314297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990755" y="1485306"/>
            <a:ext cx="7696045" cy="2915124"/>
          </a:xfrm>
          <a:prstGeom prst="rect">
            <a:avLst/>
          </a:prstGeom>
          <a:noFill/>
          <a:ln>
            <a:noFill/>
          </a:ln>
        </p:spPr>
        <p:txBody>
          <a:bodyPr spcFirstLastPara="1" wrap="square" lIns="91425" tIns="91425" rIns="91425" bIns="91425" anchor="t" anchorCtr="0">
            <a:noAutofit/>
          </a:bodyPr>
          <a:lstStyle/>
          <a:p>
            <a:pPr marL="285750" lvl="0" indent="-285750" algn="just">
              <a:lnSpc>
                <a:spcPct val="150000"/>
              </a:lnSpc>
              <a:buFont typeface="Wingdings" panose="05000000000000000000" pitchFamily="2" charset="2"/>
              <a:buChar char="Ø"/>
            </a:pPr>
            <a:r>
              <a:rPr lang="en-US" sz="1800" dirty="0" smtClean="0"/>
              <a:t>Website </a:t>
            </a:r>
            <a:r>
              <a:rPr lang="en-US" sz="1800" dirty="0" err="1" smtClean="0"/>
              <a:t>có</a:t>
            </a:r>
            <a:r>
              <a:rPr lang="en-US" sz="1800" dirty="0" smtClean="0"/>
              <a:t> </a:t>
            </a:r>
            <a:r>
              <a:rPr lang="en-US" sz="1800" dirty="0" err="1" smtClean="0"/>
              <a:t>lượng</a:t>
            </a:r>
            <a:r>
              <a:rPr lang="en-US" sz="1800" dirty="0" smtClean="0"/>
              <a:t> </a:t>
            </a:r>
            <a:r>
              <a:rPr lang="en-US" sz="1800" dirty="0" err="1" smtClean="0"/>
              <a:t>người</a:t>
            </a:r>
            <a:r>
              <a:rPr lang="en-US" sz="1800" dirty="0" smtClean="0"/>
              <a:t> </a:t>
            </a:r>
            <a:r>
              <a:rPr lang="en-US" sz="1800" dirty="0" err="1" smtClean="0"/>
              <a:t>dùng</a:t>
            </a:r>
            <a:r>
              <a:rPr lang="en-US" sz="1800" dirty="0" smtClean="0"/>
              <a:t> </a:t>
            </a:r>
            <a:r>
              <a:rPr lang="en-US" sz="1800" dirty="0" err="1" smtClean="0"/>
              <a:t>nhiều</a:t>
            </a:r>
            <a:r>
              <a:rPr lang="en-US" sz="1800" dirty="0" smtClean="0"/>
              <a:t> </a:t>
            </a:r>
            <a:r>
              <a:rPr lang="en-US" sz="1800" dirty="0" err="1" smtClean="0"/>
              <a:t>nhất</a:t>
            </a:r>
            <a:endParaRPr lang="en-US" sz="1800" dirty="0" smtClean="0"/>
          </a:p>
          <a:p>
            <a:pPr marL="285750" lvl="0" indent="-285750" algn="just">
              <a:lnSpc>
                <a:spcPct val="150000"/>
              </a:lnSpc>
              <a:buFont typeface="Wingdings" panose="05000000000000000000" pitchFamily="2" charset="2"/>
              <a:buChar char="Ø"/>
            </a:pPr>
            <a:r>
              <a:rPr lang="en-US" sz="1800" dirty="0" err="1" smtClean="0"/>
              <a:t>Nhiều</a:t>
            </a:r>
            <a:r>
              <a:rPr lang="en-US" sz="1800" dirty="0" smtClean="0"/>
              <a:t> </a:t>
            </a:r>
            <a:r>
              <a:rPr lang="en-US" sz="1800" dirty="0" err="1" smtClean="0"/>
              <a:t>người</a:t>
            </a:r>
            <a:r>
              <a:rPr lang="en-US" sz="1800" dirty="0" smtClean="0"/>
              <a:t> </a:t>
            </a:r>
            <a:r>
              <a:rPr lang="en-US" sz="1800" dirty="0" err="1" smtClean="0"/>
              <a:t>đã</a:t>
            </a:r>
            <a:r>
              <a:rPr lang="en-US" sz="1800" dirty="0" smtClean="0"/>
              <a:t> </a:t>
            </a:r>
            <a:r>
              <a:rPr lang="en-US" sz="1800" dirty="0" err="1" smtClean="0"/>
              <a:t>có</a:t>
            </a:r>
            <a:r>
              <a:rPr lang="en-US" sz="1800" dirty="0" smtClean="0"/>
              <a:t> </a:t>
            </a:r>
            <a:r>
              <a:rPr lang="en-US" sz="1800" dirty="0" err="1" smtClean="0"/>
              <a:t>giấy</a:t>
            </a:r>
            <a:r>
              <a:rPr lang="en-US" sz="1800" dirty="0" smtClean="0"/>
              <a:t> </a:t>
            </a:r>
            <a:r>
              <a:rPr lang="en-US" sz="1800" dirty="0" err="1" smtClean="0"/>
              <a:t>phép</a:t>
            </a:r>
            <a:r>
              <a:rPr lang="en-US" sz="1800" dirty="0" smtClean="0"/>
              <a:t> </a:t>
            </a:r>
            <a:r>
              <a:rPr lang="en-US" sz="1800" dirty="0" err="1" smtClean="0"/>
              <a:t>lái</a:t>
            </a:r>
            <a:r>
              <a:rPr lang="en-US" sz="1800" dirty="0" smtClean="0"/>
              <a:t> </a:t>
            </a:r>
            <a:r>
              <a:rPr lang="en-US" sz="1800" dirty="0" err="1" smtClean="0"/>
              <a:t>xe</a:t>
            </a:r>
            <a:r>
              <a:rPr lang="en-US" sz="1800" dirty="0" smtClean="0"/>
              <a:t> </a:t>
            </a:r>
            <a:r>
              <a:rPr lang="en-US" sz="1800" dirty="0" err="1" smtClean="0"/>
              <a:t>nhưng</a:t>
            </a:r>
            <a:r>
              <a:rPr lang="en-US" sz="1800" dirty="0" smtClean="0"/>
              <a:t> </a:t>
            </a:r>
            <a:r>
              <a:rPr lang="en-US" sz="1800" dirty="0" err="1" smtClean="0"/>
              <a:t>chưa</a:t>
            </a:r>
            <a:r>
              <a:rPr lang="en-US" sz="1800" dirty="0" smtClean="0"/>
              <a:t> </a:t>
            </a:r>
            <a:r>
              <a:rPr lang="en-US" sz="1800" dirty="0" err="1" smtClean="0"/>
              <a:t>sở</a:t>
            </a:r>
            <a:r>
              <a:rPr lang="en-US" sz="1800" dirty="0" smtClean="0"/>
              <a:t> </a:t>
            </a:r>
            <a:r>
              <a:rPr lang="en-US" sz="1800" dirty="0" err="1" smtClean="0"/>
              <a:t>xe</a:t>
            </a:r>
            <a:r>
              <a:rPr lang="en-US" sz="1800" dirty="0" smtClean="0"/>
              <a:t> </a:t>
            </a:r>
            <a:r>
              <a:rPr lang="en-US" sz="1800" dirty="0" err="1" smtClean="0"/>
              <a:t>để</a:t>
            </a:r>
            <a:r>
              <a:rPr lang="en-US" sz="1800" dirty="0" smtClean="0"/>
              <a:t> </a:t>
            </a:r>
            <a:r>
              <a:rPr lang="en-US" sz="1800" dirty="0" err="1" smtClean="0"/>
              <a:t>phục</a:t>
            </a:r>
            <a:r>
              <a:rPr lang="en-US" sz="1800" dirty="0" smtClean="0"/>
              <a:t> </a:t>
            </a:r>
            <a:r>
              <a:rPr lang="en-US" sz="1800" dirty="0" err="1" smtClean="0"/>
              <a:t>vụ</a:t>
            </a:r>
            <a:r>
              <a:rPr lang="en-US" sz="1800" dirty="0" smtClean="0"/>
              <a:t> </a:t>
            </a:r>
            <a:r>
              <a:rPr lang="en-US" sz="1800" dirty="0" err="1" smtClean="0"/>
              <a:t>công</a:t>
            </a:r>
            <a:r>
              <a:rPr lang="en-US" sz="1800" dirty="0" smtClean="0"/>
              <a:t> </a:t>
            </a:r>
            <a:r>
              <a:rPr lang="en-US" sz="1800" dirty="0" err="1" smtClean="0"/>
              <a:t>việc</a:t>
            </a:r>
            <a:r>
              <a:rPr lang="en-US" sz="1800" dirty="0" smtClean="0"/>
              <a:t> </a:t>
            </a:r>
            <a:r>
              <a:rPr lang="en-US" sz="1800" dirty="0" err="1" smtClean="0"/>
              <a:t>cũng</a:t>
            </a:r>
            <a:r>
              <a:rPr lang="en-US" sz="1800" dirty="0" smtClean="0"/>
              <a:t> </a:t>
            </a:r>
            <a:r>
              <a:rPr lang="en-US" sz="1800" dirty="0" err="1" smtClean="0"/>
              <a:t>như</a:t>
            </a:r>
            <a:r>
              <a:rPr lang="en-US" sz="1800" dirty="0" smtClean="0"/>
              <a:t> </a:t>
            </a:r>
            <a:r>
              <a:rPr lang="en-US" sz="1800" dirty="0" err="1" smtClean="0"/>
              <a:t>một</a:t>
            </a:r>
            <a:r>
              <a:rPr lang="en-US" sz="1800" dirty="0" smtClean="0"/>
              <a:t> </a:t>
            </a:r>
            <a:r>
              <a:rPr lang="en-US" sz="1800" dirty="0" err="1" smtClean="0"/>
              <a:t>số</a:t>
            </a:r>
            <a:r>
              <a:rPr lang="en-US" sz="1800" dirty="0" smtClean="0"/>
              <a:t> </a:t>
            </a:r>
            <a:r>
              <a:rPr lang="en-US" sz="1800" dirty="0" err="1" smtClean="0"/>
              <a:t>mục</a:t>
            </a:r>
            <a:r>
              <a:rPr lang="en-US" sz="1800" dirty="0" smtClean="0"/>
              <a:t> </a:t>
            </a:r>
            <a:r>
              <a:rPr lang="en-US" sz="1800" dirty="0" err="1" smtClean="0"/>
              <a:t>đích</a:t>
            </a:r>
            <a:r>
              <a:rPr lang="en-US" sz="1800" dirty="0" smtClean="0"/>
              <a:t> </a:t>
            </a:r>
            <a:r>
              <a:rPr lang="en-US" sz="1800" dirty="0" err="1" smtClean="0"/>
              <a:t>cá</a:t>
            </a:r>
            <a:r>
              <a:rPr lang="en-US" sz="1800" dirty="0" smtClean="0"/>
              <a:t> </a:t>
            </a:r>
            <a:r>
              <a:rPr lang="en-US" sz="1800" dirty="0" err="1" smtClean="0"/>
              <a:t>nhân</a:t>
            </a:r>
            <a:endParaRPr lang="en-US" sz="1800" dirty="0" smtClean="0"/>
          </a:p>
          <a:p>
            <a:pPr marL="285750" lvl="0" indent="-285750" algn="just">
              <a:lnSpc>
                <a:spcPct val="150000"/>
              </a:lnSpc>
              <a:buFont typeface="Wingdings" panose="05000000000000000000" pitchFamily="2" charset="2"/>
              <a:buChar char="Ø"/>
            </a:pPr>
            <a:r>
              <a:rPr lang="en-US" sz="1800" dirty="0" err="1" smtClean="0"/>
              <a:t>Các</a:t>
            </a:r>
            <a:r>
              <a:rPr lang="en-US" sz="1800" dirty="0" smtClean="0"/>
              <a:t> </a:t>
            </a:r>
            <a:r>
              <a:rPr lang="en-US" sz="1800" dirty="0" err="1" smtClean="0"/>
              <a:t>cuộc</a:t>
            </a:r>
            <a:r>
              <a:rPr lang="en-US" sz="1800" dirty="0" smtClean="0"/>
              <a:t> </a:t>
            </a:r>
            <a:r>
              <a:rPr lang="en-US" sz="1800" dirty="0" err="1" smtClean="0"/>
              <a:t>giao</a:t>
            </a:r>
            <a:r>
              <a:rPr lang="en-US" sz="1800" dirty="0" smtClean="0"/>
              <a:t> </a:t>
            </a:r>
            <a:r>
              <a:rPr lang="en-US" sz="1800" dirty="0" err="1" smtClean="0"/>
              <a:t>dịch</a:t>
            </a:r>
            <a:r>
              <a:rPr lang="en-US" sz="1800" dirty="0" smtClean="0"/>
              <a:t> </a:t>
            </a:r>
            <a:r>
              <a:rPr lang="en-US" sz="1800" dirty="0" err="1" smtClean="0"/>
              <a:t>cho</a:t>
            </a:r>
            <a:r>
              <a:rPr lang="en-US" sz="1800" dirty="0" smtClean="0"/>
              <a:t> </a:t>
            </a:r>
            <a:r>
              <a:rPr lang="en-US" sz="1800" dirty="0" err="1" smtClean="0"/>
              <a:t>thuê</a:t>
            </a:r>
            <a:r>
              <a:rPr lang="en-US" sz="1800" dirty="0" smtClean="0"/>
              <a:t> </a:t>
            </a:r>
            <a:r>
              <a:rPr lang="en-US" sz="1800" dirty="0" err="1" smtClean="0"/>
              <a:t>xe</a:t>
            </a:r>
            <a:r>
              <a:rPr lang="en-US" sz="1800" dirty="0" smtClean="0"/>
              <a:t> </a:t>
            </a:r>
            <a:r>
              <a:rPr lang="en-US" sz="1800" dirty="0" err="1" smtClean="0"/>
              <a:t>khó</a:t>
            </a:r>
            <a:r>
              <a:rPr lang="en-US" sz="1800" dirty="0" smtClean="0"/>
              <a:t> </a:t>
            </a:r>
            <a:r>
              <a:rPr lang="en-US" sz="1800" dirty="0" err="1" smtClean="0"/>
              <a:t>khắn</a:t>
            </a:r>
            <a:r>
              <a:rPr lang="en-US" sz="1800" dirty="0" smtClean="0"/>
              <a:t> </a:t>
            </a:r>
            <a:r>
              <a:rPr lang="en-US" sz="1800" dirty="0" err="1" smtClean="0"/>
              <a:t>vì</a:t>
            </a:r>
            <a:r>
              <a:rPr lang="en-US" sz="1800" dirty="0" smtClean="0"/>
              <a:t> </a:t>
            </a:r>
            <a:r>
              <a:rPr lang="en-US" sz="1800" dirty="0" err="1" smtClean="0"/>
              <a:t>thiếu</a:t>
            </a:r>
            <a:r>
              <a:rPr lang="en-US" sz="1800" dirty="0" smtClean="0"/>
              <a:t> </a:t>
            </a:r>
            <a:r>
              <a:rPr lang="en-US" sz="1800" dirty="0" err="1" smtClean="0"/>
              <a:t>thông</a:t>
            </a:r>
            <a:r>
              <a:rPr lang="en-US" sz="1800" dirty="0" smtClean="0"/>
              <a:t> tin</a:t>
            </a:r>
          </a:p>
          <a:p>
            <a:pPr marL="0" lvl="0" indent="0" algn="just">
              <a:lnSpc>
                <a:spcPct val="150000"/>
              </a:lnSpc>
              <a:buNone/>
            </a:pPr>
            <a:r>
              <a:rPr lang="en-US" sz="1800" dirty="0" smtClean="0">
                <a:sym typeface="Wingdings" panose="05000000000000000000" pitchFamily="2" charset="2"/>
              </a:rPr>
              <a:t> </a:t>
            </a:r>
            <a:r>
              <a:rPr lang="en-US" sz="1800" dirty="0" err="1" smtClean="0">
                <a:sym typeface="Wingdings" panose="05000000000000000000" pitchFamily="2" charset="2"/>
              </a:rPr>
              <a:t>Vì</a:t>
            </a:r>
            <a:r>
              <a:rPr lang="en-US" sz="1800" dirty="0" smtClean="0">
                <a:sym typeface="Wingdings" panose="05000000000000000000" pitchFamily="2" charset="2"/>
              </a:rPr>
              <a:t> </a:t>
            </a:r>
            <a:r>
              <a:rPr lang="en-US" sz="1800" dirty="0" err="1" smtClean="0">
                <a:sym typeface="Wingdings" panose="05000000000000000000" pitchFamily="2" charset="2"/>
              </a:rPr>
              <a:t>vậy</a:t>
            </a:r>
            <a:r>
              <a:rPr lang="en-US" sz="1800" dirty="0" smtClean="0">
                <a:sym typeface="Wingdings" panose="05000000000000000000" pitchFamily="2" charset="2"/>
              </a:rPr>
              <a:t>, </a:t>
            </a:r>
            <a:r>
              <a:rPr lang="en-US" sz="1800" dirty="0" err="1" smtClean="0">
                <a:sym typeface="Wingdings" panose="05000000000000000000" pitchFamily="2" charset="2"/>
              </a:rPr>
              <a:t>Việc</a:t>
            </a:r>
            <a:r>
              <a:rPr lang="en-US" sz="1800" dirty="0" smtClean="0">
                <a:sym typeface="Wingdings" panose="05000000000000000000" pitchFamily="2" charset="2"/>
              </a:rPr>
              <a:t> </a:t>
            </a:r>
            <a:r>
              <a:rPr lang="en-US" sz="1800" dirty="0" err="1" smtClean="0">
                <a:sym typeface="Wingdings" panose="05000000000000000000" pitchFamily="2" charset="2"/>
              </a:rPr>
              <a:t>xây</a:t>
            </a:r>
            <a:r>
              <a:rPr lang="en-US" sz="1800" dirty="0" smtClean="0">
                <a:sym typeface="Wingdings" panose="05000000000000000000" pitchFamily="2" charset="2"/>
              </a:rPr>
              <a:t> </a:t>
            </a:r>
            <a:r>
              <a:rPr lang="en-US" sz="1800" dirty="0" err="1" smtClean="0">
                <a:sym typeface="Wingdings" panose="05000000000000000000" pitchFamily="2" charset="2"/>
              </a:rPr>
              <a:t>dựng</a:t>
            </a:r>
            <a:r>
              <a:rPr lang="en-US" sz="1800" dirty="0">
                <a:sym typeface="Wingdings" panose="05000000000000000000" pitchFamily="2" charset="2"/>
              </a:rPr>
              <a:t> </a:t>
            </a:r>
            <a:r>
              <a:rPr lang="en-US" sz="1800" dirty="0" smtClean="0">
                <a:sym typeface="Wingdings" panose="05000000000000000000" pitchFamily="2" charset="2"/>
              </a:rPr>
              <a:t>web </a:t>
            </a:r>
            <a:r>
              <a:rPr lang="en-US" sz="1800" dirty="0" err="1" smtClean="0">
                <a:sym typeface="Wingdings" panose="05000000000000000000" pitchFamily="2" charset="2"/>
              </a:rPr>
              <a:t>thuê</a:t>
            </a:r>
            <a:r>
              <a:rPr lang="en-US" sz="1800" dirty="0" smtClean="0">
                <a:sym typeface="Wingdings" panose="05000000000000000000" pitchFamily="2" charset="2"/>
              </a:rPr>
              <a:t> </a:t>
            </a:r>
            <a:r>
              <a:rPr lang="en-US" sz="1800" dirty="0" err="1" smtClean="0">
                <a:sym typeface="Wingdings" panose="05000000000000000000" pitchFamily="2" charset="2"/>
              </a:rPr>
              <a:t>xe</a:t>
            </a:r>
            <a:r>
              <a:rPr lang="en-US" sz="1800" dirty="0" smtClean="0">
                <a:sym typeface="Wingdings" panose="05000000000000000000" pitchFamily="2" charset="2"/>
              </a:rPr>
              <a:t> </a:t>
            </a:r>
            <a:r>
              <a:rPr lang="en-US" sz="1800" dirty="0" err="1" smtClean="0">
                <a:sym typeface="Wingdings" panose="05000000000000000000" pitchFamily="2" charset="2"/>
              </a:rPr>
              <a:t>để</a:t>
            </a:r>
            <a:r>
              <a:rPr lang="en-US" sz="1800" dirty="0" smtClean="0">
                <a:sym typeface="Wingdings" panose="05000000000000000000" pitchFamily="2" charset="2"/>
              </a:rPr>
              <a:t> </a:t>
            </a:r>
            <a:r>
              <a:rPr lang="en-US" sz="1800" dirty="0" err="1" smtClean="0">
                <a:sym typeface="Wingdings" panose="05000000000000000000" pitchFamily="2" charset="2"/>
              </a:rPr>
              <a:t>giải</a:t>
            </a:r>
            <a:r>
              <a:rPr lang="en-US" sz="1800" dirty="0" smtClean="0">
                <a:sym typeface="Wingdings" panose="05000000000000000000" pitchFamily="2" charset="2"/>
              </a:rPr>
              <a:t> </a:t>
            </a:r>
            <a:r>
              <a:rPr lang="en-US" sz="1800" dirty="0" err="1" smtClean="0">
                <a:sym typeface="Wingdings" panose="05000000000000000000" pitchFamily="2" charset="2"/>
              </a:rPr>
              <a:t>quyết</a:t>
            </a:r>
            <a:r>
              <a:rPr lang="en-US" sz="1800" dirty="0" smtClean="0">
                <a:sym typeface="Wingdings" panose="05000000000000000000" pitchFamily="2" charset="2"/>
              </a:rPr>
              <a:t> </a:t>
            </a:r>
            <a:r>
              <a:rPr lang="en-US" sz="1800" dirty="0" err="1" smtClean="0">
                <a:sym typeface="Wingdings" panose="05000000000000000000" pitchFamily="2" charset="2"/>
              </a:rPr>
              <a:t>vấn</a:t>
            </a:r>
            <a:r>
              <a:rPr lang="en-US" sz="1800" dirty="0" smtClean="0">
                <a:sym typeface="Wingdings" panose="05000000000000000000" pitchFamily="2" charset="2"/>
              </a:rPr>
              <a:t> </a:t>
            </a:r>
            <a:r>
              <a:rPr lang="en-US" sz="1800" dirty="0" err="1" smtClean="0">
                <a:sym typeface="Wingdings" panose="05000000000000000000" pitchFamily="2" charset="2"/>
              </a:rPr>
              <a:t>đề</a:t>
            </a:r>
            <a:r>
              <a:rPr lang="en-US" sz="1800" dirty="0" smtClean="0">
                <a:sym typeface="Wingdings" panose="05000000000000000000" pitchFamily="2" charset="2"/>
              </a:rPr>
              <a:t> </a:t>
            </a:r>
            <a:r>
              <a:rPr lang="en-US" sz="1800" dirty="0" err="1" smtClean="0">
                <a:sym typeface="Wingdings" panose="05000000000000000000" pitchFamily="2" charset="2"/>
              </a:rPr>
              <a:t>trên</a:t>
            </a:r>
            <a:endParaRPr lang="en-US" sz="1800" dirty="0" smtClean="0"/>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34527" y="25431"/>
            <a:ext cx="417859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i="0" u="none" strike="noStrike" cap="none" smtClean="0">
                <a:solidFill>
                  <a:srgbClr val="00E1C6"/>
                </a:solidFill>
                <a:sym typeface="Arial"/>
              </a:rPr>
              <a:t>I. </a:t>
            </a:r>
            <a:r>
              <a:rPr lang="en-US" sz="2400" smtClean="0">
                <a:solidFill>
                  <a:srgbClr val="00E1C6"/>
                </a:solidFill>
              </a:rPr>
              <a:t>TỔNG QUAN VỀ ĐỀ TÀI</a:t>
            </a:r>
            <a:endParaRPr lang="en-US" sz="2400" i="0" u="none" strike="noStrike" cap="none" dirty="0">
              <a:solidFill>
                <a:srgbClr val="00E1C6"/>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wipe(down)">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3">
                                            <p:txEl>
                                              <p:pRg st="1" end="1"/>
                                            </p:txEl>
                                          </p:spTgt>
                                        </p:tgtEl>
                                        <p:attrNameLst>
                                          <p:attrName>style.visibility</p:attrName>
                                        </p:attrNameLst>
                                      </p:cBhvr>
                                      <p:to>
                                        <p:strVal val="visible"/>
                                      </p:to>
                                    </p:set>
                                    <p:animEffect transition="in" filter="wipe(down)">
                                      <p:cBhvr>
                                        <p:cTn id="12" dur="500"/>
                                        <p:tgtEl>
                                          <p:spTgt spid="3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3">
                                            <p:txEl>
                                              <p:pRg st="2" end="2"/>
                                            </p:txEl>
                                          </p:spTgt>
                                        </p:tgtEl>
                                        <p:attrNameLst>
                                          <p:attrName>style.visibility</p:attrName>
                                        </p:attrNameLst>
                                      </p:cBhvr>
                                      <p:to>
                                        <p:strVal val="visible"/>
                                      </p:to>
                                    </p:set>
                                    <p:animEffect transition="in" filter="wipe(down)">
                                      <p:cBhvr>
                                        <p:cTn id="17" dur="500"/>
                                        <p:tgtEl>
                                          <p:spTgt spid="3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83">
                                            <p:txEl>
                                              <p:pRg st="3" end="3"/>
                                            </p:txEl>
                                          </p:spTgt>
                                        </p:tgtEl>
                                        <p:attrNameLst>
                                          <p:attrName>style.visibility</p:attrName>
                                        </p:attrNameLst>
                                      </p:cBhvr>
                                      <p:to>
                                        <p:strVal val="visible"/>
                                      </p:to>
                                    </p:set>
                                    <p:animEffect transition="in" filter="wipe(down)">
                                      <p:cBhvr>
                                        <p:cTn id="22" dur="500"/>
                                        <p:tgtEl>
                                          <p:spTgt spid="3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30</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FONTEND</a:t>
            </a:r>
            <a:endParaRPr lang="en-US" sz="1800" b="1">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r>
              <a:rPr lang="en-US" sz="1800" dirty="0" smtClean="0">
                <a:solidFill>
                  <a:srgbClr val="FFC000"/>
                </a:solidFill>
              </a:rPr>
              <a:t> </a:t>
            </a:r>
            <a:r>
              <a:rPr lang="en-US" sz="1800" dirty="0" err="1" smtClean="0">
                <a:solidFill>
                  <a:srgbClr val="FFC000"/>
                </a:solidFill>
              </a:rPr>
              <a:t>sau</a:t>
            </a:r>
            <a:r>
              <a:rPr lang="en-US" sz="1800" dirty="0" smtClean="0">
                <a:solidFill>
                  <a:srgbClr val="FFC000"/>
                </a:solidFill>
              </a:rPr>
              <a:t> </a:t>
            </a:r>
            <a:r>
              <a:rPr lang="en-US" sz="1800" dirty="0" err="1" smtClean="0">
                <a:solidFill>
                  <a:srgbClr val="FFC000"/>
                </a:solidFill>
              </a:rPr>
              <a:t>khi</a:t>
            </a:r>
            <a:r>
              <a:rPr lang="en-US" sz="1800" dirty="0" smtClean="0">
                <a:solidFill>
                  <a:srgbClr val="FFC000"/>
                </a:solidFill>
              </a:rPr>
              <a:t> </a:t>
            </a:r>
            <a:r>
              <a:rPr lang="en-US" sz="1800" dirty="0" err="1" smtClean="0">
                <a:solidFill>
                  <a:srgbClr val="FFC000"/>
                </a:solidFill>
              </a:rPr>
              <a:t>triển</a:t>
            </a:r>
            <a:r>
              <a:rPr lang="en-US" sz="1800" dirty="0" smtClean="0">
                <a:solidFill>
                  <a:srgbClr val="FFC000"/>
                </a:solidFill>
              </a:rPr>
              <a:t> </a:t>
            </a:r>
            <a:r>
              <a:rPr lang="en-US" sz="1800" dirty="0" err="1" smtClean="0">
                <a:solidFill>
                  <a:srgbClr val="FFC000"/>
                </a:solidFill>
              </a:rPr>
              <a:t>khai</a:t>
            </a:r>
            <a:endParaRPr lang="en-US" sz="1800" dirty="0" smtClean="0">
              <a:solidFill>
                <a:srgbClr val="FFC000"/>
              </a:solidFill>
            </a:endParaRPr>
          </a:p>
        </p:txBody>
      </p:sp>
      <p:pic>
        <p:nvPicPr>
          <p:cNvPr id="8" name="Picture 7"/>
          <p:cNvPicPr/>
          <p:nvPr/>
        </p:nvPicPr>
        <p:blipFill>
          <a:blip r:embed="rId3"/>
          <a:stretch>
            <a:fillRect/>
          </a:stretch>
        </p:blipFill>
        <p:spPr>
          <a:xfrm>
            <a:off x="2679093" y="1876109"/>
            <a:ext cx="5760085" cy="3094990"/>
          </a:xfrm>
          <a:prstGeom prst="rect">
            <a:avLst/>
          </a:prstGeom>
        </p:spPr>
      </p:pic>
    </p:spTree>
    <p:extLst>
      <p:ext uri="{BB962C8B-B14F-4D97-AF65-F5344CB8AC3E}">
        <p14:creationId xmlns:p14="http://schemas.microsoft.com/office/powerpoint/2010/main" val="371009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31</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FONTEND</a:t>
            </a:r>
            <a:endParaRPr lang="en-US" sz="1800" b="1">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r>
              <a:rPr lang="en-US" sz="1800" dirty="0" smtClean="0">
                <a:solidFill>
                  <a:srgbClr val="FFC000"/>
                </a:solidFill>
              </a:rPr>
              <a:t> </a:t>
            </a:r>
            <a:r>
              <a:rPr lang="en-US" sz="1800" dirty="0" err="1" smtClean="0">
                <a:solidFill>
                  <a:srgbClr val="FFC000"/>
                </a:solidFill>
              </a:rPr>
              <a:t>sau</a:t>
            </a:r>
            <a:r>
              <a:rPr lang="en-US" sz="1800" dirty="0" smtClean="0">
                <a:solidFill>
                  <a:srgbClr val="FFC000"/>
                </a:solidFill>
              </a:rPr>
              <a:t> </a:t>
            </a:r>
            <a:r>
              <a:rPr lang="en-US" sz="1800" dirty="0" err="1" smtClean="0">
                <a:solidFill>
                  <a:srgbClr val="FFC000"/>
                </a:solidFill>
              </a:rPr>
              <a:t>khi</a:t>
            </a:r>
            <a:r>
              <a:rPr lang="en-US" sz="1800" dirty="0" smtClean="0">
                <a:solidFill>
                  <a:srgbClr val="FFC000"/>
                </a:solidFill>
              </a:rPr>
              <a:t> </a:t>
            </a:r>
            <a:r>
              <a:rPr lang="en-US" sz="1800" dirty="0" err="1" smtClean="0">
                <a:solidFill>
                  <a:srgbClr val="FFC000"/>
                </a:solidFill>
              </a:rPr>
              <a:t>triển</a:t>
            </a:r>
            <a:r>
              <a:rPr lang="en-US" sz="1800" dirty="0" smtClean="0">
                <a:solidFill>
                  <a:srgbClr val="FFC000"/>
                </a:solidFill>
              </a:rPr>
              <a:t> </a:t>
            </a:r>
            <a:r>
              <a:rPr lang="en-US" sz="1800" dirty="0" err="1" smtClean="0">
                <a:solidFill>
                  <a:srgbClr val="FFC000"/>
                </a:solidFill>
              </a:rPr>
              <a:t>khai</a:t>
            </a:r>
            <a:endParaRPr lang="en-US" sz="1800" dirty="0" smtClean="0">
              <a:solidFill>
                <a:srgbClr val="FFC000"/>
              </a:solidFill>
            </a:endParaRPr>
          </a:p>
        </p:txBody>
      </p:sp>
      <p:pic>
        <p:nvPicPr>
          <p:cNvPr id="9" name="Picture 8"/>
          <p:cNvPicPr/>
          <p:nvPr/>
        </p:nvPicPr>
        <p:blipFill>
          <a:blip r:embed="rId3"/>
          <a:stretch>
            <a:fillRect/>
          </a:stretch>
        </p:blipFill>
        <p:spPr>
          <a:xfrm>
            <a:off x="2179674" y="2005572"/>
            <a:ext cx="5760085" cy="2650490"/>
          </a:xfrm>
          <a:prstGeom prst="rect">
            <a:avLst/>
          </a:prstGeom>
        </p:spPr>
      </p:pic>
    </p:spTree>
    <p:extLst>
      <p:ext uri="{BB962C8B-B14F-4D97-AF65-F5344CB8AC3E}">
        <p14:creationId xmlns:p14="http://schemas.microsoft.com/office/powerpoint/2010/main" val="327479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32</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FONTEND</a:t>
            </a:r>
            <a:endParaRPr lang="en-US" sz="1800" b="1">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r>
              <a:rPr lang="en-US" sz="1800" dirty="0" smtClean="0">
                <a:solidFill>
                  <a:srgbClr val="FFC000"/>
                </a:solidFill>
              </a:rPr>
              <a:t> </a:t>
            </a:r>
            <a:r>
              <a:rPr lang="en-US" sz="1800" dirty="0" err="1" smtClean="0">
                <a:solidFill>
                  <a:srgbClr val="FFC000"/>
                </a:solidFill>
              </a:rPr>
              <a:t>sau</a:t>
            </a:r>
            <a:r>
              <a:rPr lang="en-US" sz="1800" dirty="0" smtClean="0">
                <a:solidFill>
                  <a:srgbClr val="FFC000"/>
                </a:solidFill>
              </a:rPr>
              <a:t> </a:t>
            </a:r>
            <a:r>
              <a:rPr lang="en-US" sz="1800" dirty="0" err="1" smtClean="0">
                <a:solidFill>
                  <a:srgbClr val="FFC000"/>
                </a:solidFill>
              </a:rPr>
              <a:t>khi</a:t>
            </a:r>
            <a:r>
              <a:rPr lang="en-US" sz="1800" dirty="0" smtClean="0">
                <a:solidFill>
                  <a:srgbClr val="FFC000"/>
                </a:solidFill>
              </a:rPr>
              <a:t> </a:t>
            </a:r>
            <a:r>
              <a:rPr lang="en-US" sz="1800" dirty="0" err="1" smtClean="0">
                <a:solidFill>
                  <a:srgbClr val="FFC000"/>
                </a:solidFill>
              </a:rPr>
              <a:t>triển</a:t>
            </a:r>
            <a:r>
              <a:rPr lang="en-US" sz="1800" dirty="0" smtClean="0">
                <a:solidFill>
                  <a:srgbClr val="FFC000"/>
                </a:solidFill>
              </a:rPr>
              <a:t> </a:t>
            </a:r>
            <a:r>
              <a:rPr lang="en-US" sz="1800" dirty="0" err="1" smtClean="0">
                <a:solidFill>
                  <a:srgbClr val="FFC000"/>
                </a:solidFill>
              </a:rPr>
              <a:t>khai</a:t>
            </a:r>
            <a:endParaRPr lang="en-US" sz="1800" dirty="0" smtClean="0">
              <a:solidFill>
                <a:srgbClr val="FFC000"/>
              </a:solidFill>
            </a:endParaRPr>
          </a:p>
        </p:txBody>
      </p:sp>
      <p:pic>
        <p:nvPicPr>
          <p:cNvPr id="10" name="Picture 9"/>
          <p:cNvPicPr/>
          <p:nvPr/>
        </p:nvPicPr>
        <p:blipFill>
          <a:blip r:embed="rId3"/>
          <a:stretch>
            <a:fillRect/>
          </a:stretch>
        </p:blipFill>
        <p:spPr>
          <a:xfrm>
            <a:off x="2179674" y="2183930"/>
            <a:ext cx="5760085" cy="2601595"/>
          </a:xfrm>
          <a:prstGeom prst="rect">
            <a:avLst/>
          </a:prstGeom>
        </p:spPr>
      </p:pic>
    </p:spTree>
    <p:extLst>
      <p:ext uri="{BB962C8B-B14F-4D97-AF65-F5344CB8AC3E}">
        <p14:creationId xmlns:p14="http://schemas.microsoft.com/office/powerpoint/2010/main" val="398736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33</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BACKEND</a:t>
            </a:r>
            <a:endParaRPr lang="en-US" sz="1800" b="1">
              <a:solidFill>
                <a:srgbClr val="FFC000"/>
              </a:solidFill>
            </a:endParaRPr>
          </a:p>
        </p:txBody>
      </p:sp>
      <p:sp>
        <p:nvSpPr>
          <p:cNvPr id="9" name="TextBox 8"/>
          <p:cNvSpPr txBox="1"/>
          <p:nvPr/>
        </p:nvSpPr>
        <p:spPr>
          <a:xfrm>
            <a:off x="386043" y="2249241"/>
            <a:ext cx="7552612" cy="1200329"/>
          </a:xfrm>
          <a:prstGeom prst="rect">
            <a:avLst/>
          </a:prstGeom>
          <a:noFill/>
        </p:spPr>
        <p:txBody>
          <a:bodyPr wrap="square" rtlCol="0">
            <a:spAutoFit/>
          </a:bodyPr>
          <a:lstStyle/>
          <a:p>
            <a:pPr marL="285750" indent="-285750">
              <a:lnSpc>
                <a:spcPct val="15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Sử</a:t>
            </a:r>
            <a:r>
              <a:rPr lang="en-US" sz="1600" dirty="0" smtClean="0">
                <a:solidFill>
                  <a:srgbClr val="FFC000"/>
                </a:solidFill>
              </a:rPr>
              <a:t> </a:t>
            </a:r>
            <a:r>
              <a:rPr lang="en-US" sz="1600" dirty="0" err="1" smtClean="0">
                <a:solidFill>
                  <a:srgbClr val="FFC000"/>
                </a:solidFill>
              </a:rPr>
              <a:t>dụng</a:t>
            </a:r>
            <a:r>
              <a:rPr lang="en-US" sz="1600" dirty="0" smtClean="0">
                <a:solidFill>
                  <a:srgbClr val="FFC000"/>
                </a:solidFill>
              </a:rPr>
              <a:t> </a:t>
            </a:r>
            <a:r>
              <a:rPr lang="en-US" sz="1600" dirty="0" smtClean="0">
                <a:solidFill>
                  <a:srgbClr val="FFC000"/>
                </a:solidFill>
              </a:rPr>
              <a:t>framework Spring Boot </a:t>
            </a:r>
            <a:r>
              <a:rPr lang="en-US" sz="1600" dirty="0" err="1" smtClean="0">
                <a:solidFill>
                  <a:srgbClr val="FFC000"/>
                </a:solidFill>
              </a:rPr>
              <a:t>của</a:t>
            </a:r>
            <a:r>
              <a:rPr lang="en-US" sz="1600" dirty="0" smtClean="0">
                <a:solidFill>
                  <a:srgbClr val="FFC000"/>
                </a:solidFill>
              </a:rPr>
              <a:t> </a:t>
            </a:r>
            <a:r>
              <a:rPr lang="en-US" sz="1600" dirty="0" err="1" smtClean="0">
                <a:solidFill>
                  <a:srgbClr val="FFC000"/>
                </a:solidFill>
              </a:rPr>
              <a:t>ngôn</a:t>
            </a:r>
            <a:r>
              <a:rPr lang="en-US" sz="1600" dirty="0" smtClean="0">
                <a:solidFill>
                  <a:srgbClr val="FFC000"/>
                </a:solidFill>
              </a:rPr>
              <a:t> </a:t>
            </a:r>
            <a:r>
              <a:rPr lang="en-US" sz="1600" dirty="0" err="1" smtClean="0">
                <a:solidFill>
                  <a:srgbClr val="FFC000"/>
                </a:solidFill>
              </a:rPr>
              <a:t>ngữ</a:t>
            </a:r>
            <a:r>
              <a:rPr lang="en-US" sz="1600" dirty="0" smtClean="0">
                <a:solidFill>
                  <a:srgbClr val="FFC000"/>
                </a:solidFill>
              </a:rPr>
              <a:t> </a:t>
            </a:r>
            <a:r>
              <a:rPr lang="en-US" sz="1600" dirty="0" err="1" smtClean="0">
                <a:solidFill>
                  <a:srgbClr val="FFC000"/>
                </a:solidFill>
              </a:rPr>
              <a:t>lập</a:t>
            </a:r>
            <a:r>
              <a:rPr lang="en-US" sz="1600" dirty="0" smtClean="0">
                <a:solidFill>
                  <a:srgbClr val="FFC000"/>
                </a:solidFill>
              </a:rPr>
              <a:t> </a:t>
            </a:r>
            <a:r>
              <a:rPr lang="en-US" sz="1600" dirty="0" err="1" smtClean="0">
                <a:solidFill>
                  <a:srgbClr val="FFC000"/>
                </a:solidFill>
              </a:rPr>
              <a:t>trình</a:t>
            </a:r>
            <a:r>
              <a:rPr lang="en-US" sz="1600" dirty="0" smtClean="0">
                <a:solidFill>
                  <a:srgbClr val="FFC000"/>
                </a:solidFill>
              </a:rPr>
              <a:t> Java</a:t>
            </a:r>
          </a:p>
          <a:p>
            <a:pPr marL="285750" indent="-285750">
              <a:lnSpc>
                <a:spcPct val="15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Sử</a:t>
            </a:r>
            <a:r>
              <a:rPr lang="en-US" sz="1600" dirty="0" smtClean="0">
                <a:solidFill>
                  <a:srgbClr val="FFC000"/>
                </a:solidFill>
              </a:rPr>
              <a:t> </a:t>
            </a:r>
            <a:r>
              <a:rPr lang="en-US" sz="1600" dirty="0" err="1" smtClean="0">
                <a:solidFill>
                  <a:srgbClr val="FFC000"/>
                </a:solidFill>
              </a:rPr>
              <a:t>dụng</a:t>
            </a:r>
            <a:r>
              <a:rPr lang="en-US" sz="1600" dirty="0" smtClean="0">
                <a:solidFill>
                  <a:srgbClr val="FFC000"/>
                </a:solidFill>
              </a:rPr>
              <a:t> Maven </a:t>
            </a:r>
            <a:r>
              <a:rPr lang="en-US" sz="1600" dirty="0" err="1" smtClean="0">
                <a:solidFill>
                  <a:srgbClr val="FFC000"/>
                </a:solidFill>
              </a:rPr>
              <a:t>để</a:t>
            </a:r>
            <a:r>
              <a:rPr lang="en-US" sz="1600" dirty="0" smtClean="0">
                <a:solidFill>
                  <a:srgbClr val="FFC000"/>
                </a:solidFill>
              </a:rPr>
              <a:t> </a:t>
            </a:r>
            <a:r>
              <a:rPr lang="en-US" sz="1600" dirty="0" err="1" smtClean="0">
                <a:solidFill>
                  <a:srgbClr val="FFC000"/>
                </a:solidFill>
              </a:rPr>
              <a:t>quản</a:t>
            </a:r>
            <a:r>
              <a:rPr lang="en-US" sz="1600" dirty="0" smtClean="0">
                <a:solidFill>
                  <a:srgbClr val="FFC000"/>
                </a:solidFill>
              </a:rPr>
              <a:t> </a:t>
            </a:r>
            <a:r>
              <a:rPr lang="en-US" sz="1600" dirty="0" err="1" smtClean="0">
                <a:solidFill>
                  <a:srgbClr val="FFC000"/>
                </a:solidFill>
              </a:rPr>
              <a:t>lý</a:t>
            </a:r>
            <a:r>
              <a:rPr lang="en-US" sz="1600" dirty="0" smtClean="0">
                <a:solidFill>
                  <a:srgbClr val="FFC000"/>
                </a:solidFill>
              </a:rPr>
              <a:t> </a:t>
            </a:r>
            <a:r>
              <a:rPr lang="en-US" sz="1600" dirty="0" err="1" smtClean="0">
                <a:solidFill>
                  <a:srgbClr val="FFC000"/>
                </a:solidFill>
              </a:rPr>
              <a:t>quản</a:t>
            </a:r>
            <a:r>
              <a:rPr lang="en-US" sz="1600" dirty="0">
                <a:solidFill>
                  <a:srgbClr val="FFC000"/>
                </a:solidFill>
              </a:rPr>
              <a:t> </a:t>
            </a:r>
            <a:r>
              <a:rPr lang="en-US" sz="1600" dirty="0" err="1" smtClean="0">
                <a:solidFill>
                  <a:srgbClr val="FFC000"/>
                </a:solidFill>
              </a:rPr>
              <a:t>lý</a:t>
            </a:r>
            <a:r>
              <a:rPr lang="en-US" sz="1600" dirty="0" smtClean="0">
                <a:solidFill>
                  <a:srgbClr val="FFC000"/>
                </a:solidFill>
              </a:rPr>
              <a:t> </a:t>
            </a:r>
            <a:r>
              <a:rPr lang="en-US" sz="1600" dirty="0" err="1" smtClean="0">
                <a:solidFill>
                  <a:srgbClr val="FFC000"/>
                </a:solidFill>
              </a:rPr>
              <a:t>dự</a:t>
            </a:r>
            <a:r>
              <a:rPr lang="en-US" sz="1600" dirty="0" smtClean="0">
                <a:solidFill>
                  <a:srgbClr val="FFC000"/>
                </a:solidFill>
              </a:rPr>
              <a:t> </a:t>
            </a:r>
            <a:r>
              <a:rPr lang="en-US" sz="1600" dirty="0" err="1" smtClean="0">
                <a:solidFill>
                  <a:srgbClr val="FFC000"/>
                </a:solidFill>
              </a:rPr>
              <a:t>án</a:t>
            </a:r>
            <a:endParaRPr lang="en-US" sz="1600" dirty="0" smtClean="0">
              <a:solidFill>
                <a:srgbClr val="FFC000"/>
              </a:solidFill>
            </a:endParaRPr>
          </a:p>
          <a:p>
            <a:pPr marL="285750" indent="-285750">
              <a:lnSpc>
                <a:spcPct val="15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Dùng</a:t>
            </a:r>
            <a:r>
              <a:rPr lang="en-US" sz="1600" dirty="0" smtClean="0">
                <a:solidFill>
                  <a:srgbClr val="FFC000"/>
                </a:solidFill>
              </a:rPr>
              <a:t> </a:t>
            </a:r>
            <a:r>
              <a:rPr lang="en-US" sz="1600" dirty="0" smtClean="0">
                <a:solidFill>
                  <a:srgbClr val="FFC000"/>
                </a:solidFill>
              </a:rPr>
              <a:t>MS SQL Server </a:t>
            </a:r>
            <a:r>
              <a:rPr lang="en-US" sz="1600" dirty="0" err="1" smtClean="0">
                <a:solidFill>
                  <a:srgbClr val="FFC000"/>
                </a:solidFill>
              </a:rPr>
              <a:t>xây</a:t>
            </a:r>
            <a:r>
              <a:rPr lang="en-US" sz="1600" dirty="0" smtClean="0">
                <a:solidFill>
                  <a:srgbClr val="FFC000"/>
                </a:solidFill>
              </a:rPr>
              <a:t> </a:t>
            </a:r>
            <a:r>
              <a:rPr lang="en-US" sz="1600" dirty="0" err="1" smtClean="0">
                <a:solidFill>
                  <a:srgbClr val="FFC000"/>
                </a:solidFill>
              </a:rPr>
              <a:t>dựng</a:t>
            </a:r>
            <a:r>
              <a:rPr lang="en-US" sz="1600" dirty="0" smtClean="0">
                <a:solidFill>
                  <a:srgbClr val="FFC000"/>
                </a:solidFill>
              </a:rPr>
              <a:t>  </a:t>
            </a:r>
            <a:r>
              <a:rPr lang="en-US" sz="1600" dirty="0" err="1" smtClean="0">
                <a:solidFill>
                  <a:srgbClr val="FFC000"/>
                </a:solidFill>
              </a:rPr>
              <a:t>cơ</a:t>
            </a:r>
            <a:r>
              <a:rPr lang="en-US" sz="1600" dirty="0" smtClean="0">
                <a:solidFill>
                  <a:srgbClr val="FFC000"/>
                </a:solidFill>
              </a:rPr>
              <a:t> </a:t>
            </a:r>
            <a:r>
              <a:rPr lang="en-US" sz="1600" dirty="0" err="1" smtClean="0">
                <a:solidFill>
                  <a:srgbClr val="FFC000"/>
                </a:solidFill>
              </a:rPr>
              <a:t>sở</a:t>
            </a:r>
            <a:r>
              <a:rPr lang="en-US" sz="1600" dirty="0" smtClean="0">
                <a:solidFill>
                  <a:srgbClr val="FFC000"/>
                </a:solidFill>
              </a:rPr>
              <a:t> </a:t>
            </a:r>
            <a:r>
              <a:rPr lang="en-US" sz="1600" dirty="0" err="1" smtClean="0">
                <a:solidFill>
                  <a:srgbClr val="FFC000"/>
                </a:solidFill>
              </a:rPr>
              <a:t>dữ</a:t>
            </a:r>
            <a:r>
              <a:rPr lang="en-US" sz="1600" dirty="0" smtClean="0">
                <a:solidFill>
                  <a:srgbClr val="FFC000"/>
                </a:solidFill>
              </a:rPr>
              <a:t> </a:t>
            </a:r>
            <a:r>
              <a:rPr lang="en-US" sz="1600" dirty="0" err="1" smtClean="0">
                <a:solidFill>
                  <a:srgbClr val="FFC000"/>
                </a:solidFill>
              </a:rPr>
              <a:t>liệu</a:t>
            </a:r>
            <a:r>
              <a:rPr lang="en-US" sz="1600" dirty="0" smtClean="0">
                <a:solidFill>
                  <a:srgbClr val="FFC000"/>
                </a:solidFill>
              </a:rPr>
              <a:t> </a:t>
            </a:r>
            <a:r>
              <a:rPr lang="en-US" sz="1600" dirty="0" err="1" smtClean="0">
                <a:solidFill>
                  <a:srgbClr val="FFC000"/>
                </a:solidFill>
              </a:rPr>
              <a:t>và</a:t>
            </a:r>
            <a:r>
              <a:rPr lang="en-US" sz="1600" dirty="0" smtClean="0">
                <a:solidFill>
                  <a:srgbClr val="FFC000"/>
                </a:solidFill>
              </a:rPr>
              <a:t> </a:t>
            </a:r>
            <a:r>
              <a:rPr lang="en-US" sz="1600" dirty="0" err="1" smtClean="0">
                <a:solidFill>
                  <a:srgbClr val="FFC000"/>
                </a:solidFill>
              </a:rPr>
              <a:t>lưu</a:t>
            </a:r>
            <a:r>
              <a:rPr lang="en-US" sz="1600" dirty="0" smtClean="0">
                <a:solidFill>
                  <a:srgbClr val="FFC000"/>
                </a:solidFill>
              </a:rPr>
              <a:t> </a:t>
            </a:r>
            <a:r>
              <a:rPr lang="en-US" sz="1600" dirty="0" err="1" smtClean="0">
                <a:solidFill>
                  <a:srgbClr val="FFC000"/>
                </a:solidFill>
              </a:rPr>
              <a:t>trữ</a:t>
            </a:r>
            <a:r>
              <a:rPr lang="en-US" sz="1600" dirty="0" smtClean="0">
                <a:solidFill>
                  <a:srgbClr val="FFC000"/>
                </a:solidFill>
              </a:rPr>
              <a:t> </a:t>
            </a:r>
            <a:r>
              <a:rPr lang="en-US" sz="1600" dirty="0" err="1" smtClean="0">
                <a:solidFill>
                  <a:srgbClr val="FFC000"/>
                </a:solidFill>
              </a:rPr>
              <a:t>dữ</a:t>
            </a:r>
            <a:r>
              <a:rPr lang="en-US" sz="1600" dirty="0" smtClean="0">
                <a:solidFill>
                  <a:srgbClr val="FFC000"/>
                </a:solidFill>
              </a:rPr>
              <a:t> </a:t>
            </a:r>
            <a:r>
              <a:rPr lang="en-US" sz="1600" dirty="0" err="1" smtClean="0">
                <a:solidFill>
                  <a:srgbClr val="FFC000"/>
                </a:solidFill>
              </a:rPr>
              <a:t>liệu</a:t>
            </a:r>
            <a:endParaRPr lang="en-US" sz="1600" dirty="0" smtClean="0">
              <a:solidFill>
                <a:srgbClr val="FFC000"/>
              </a:solidFill>
            </a:endParaRPr>
          </a:p>
        </p:txBody>
      </p:sp>
    </p:spTree>
    <p:extLst>
      <p:ext uri="{BB962C8B-B14F-4D97-AF65-F5344CB8AC3E}">
        <p14:creationId xmlns:p14="http://schemas.microsoft.com/office/powerpoint/2010/main" val="274463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34</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BACKEND</a:t>
            </a:r>
            <a:endParaRPr lang="en-US" sz="1800" b="1">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endParaRPr lang="en-US" sz="1800" dirty="0" smtClean="0">
              <a:solidFill>
                <a:srgbClr val="FFC000"/>
              </a:solidFill>
            </a:endParaRPr>
          </a:p>
        </p:txBody>
      </p:sp>
      <p:pic>
        <p:nvPicPr>
          <p:cNvPr id="11" name="Picture 10"/>
          <p:cNvPicPr/>
          <p:nvPr/>
        </p:nvPicPr>
        <p:blipFill>
          <a:blip r:embed="rId3"/>
          <a:stretch>
            <a:fillRect/>
          </a:stretch>
        </p:blipFill>
        <p:spPr>
          <a:xfrm>
            <a:off x="2588703" y="2050022"/>
            <a:ext cx="5760085" cy="2561590"/>
          </a:xfrm>
          <a:prstGeom prst="rect">
            <a:avLst/>
          </a:prstGeom>
        </p:spPr>
      </p:pic>
    </p:spTree>
    <p:extLst>
      <p:ext uri="{BB962C8B-B14F-4D97-AF65-F5344CB8AC3E}">
        <p14:creationId xmlns:p14="http://schemas.microsoft.com/office/powerpoint/2010/main" val="184343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35</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BACKEND</a:t>
            </a:r>
            <a:endParaRPr lang="en-US" sz="1800" b="1">
              <a:solidFill>
                <a:srgbClr val="FFC000"/>
              </a:solidFill>
            </a:endParaRPr>
          </a:p>
        </p:txBody>
      </p:sp>
      <p:sp>
        <p:nvSpPr>
          <p:cNvPr id="9" name="TextBox 8"/>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endParaRPr lang="en-US" sz="1800" dirty="0" smtClean="0">
              <a:solidFill>
                <a:srgbClr val="FFC000"/>
              </a:solidFill>
            </a:endParaRPr>
          </a:p>
        </p:txBody>
      </p:sp>
      <p:pic>
        <p:nvPicPr>
          <p:cNvPr id="10" name="Picture 9"/>
          <p:cNvPicPr/>
          <p:nvPr/>
        </p:nvPicPr>
        <p:blipFill>
          <a:blip r:embed="rId3"/>
          <a:stretch>
            <a:fillRect/>
          </a:stretch>
        </p:blipFill>
        <p:spPr>
          <a:xfrm>
            <a:off x="2541098" y="2164558"/>
            <a:ext cx="5760085" cy="2596515"/>
          </a:xfrm>
          <a:prstGeom prst="rect">
            <a:avLst/>
          </a:prstGeom>
        </p:spPr>
      </p:pic>
    </p:spTree>
    <p:extLst>
      <p:ext uri="{BB962C8B-B14F-4D97-AF65-F5344CB8AC3E}">
        <p14:creationId xmlns:p14="http://schemas.microsoft.com/office/powerpoint/2010/main" val="23666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36</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7192926" cy="369332"/>
          </a:xfrm>
          <a:prstGeom prst="rect">
            <a:avLst/>
          </a:prstGeom>
          <a:noFill/>
        </p:spPr>
        <p:txBody>
          <a:bodyPr wrap="square" rtlCol="0">
            <a:spAutoFit/>
          </a:bodyPr>
          <a:lstStyle/>
          <a:p>
            <a:r>
              <a:rPr lang="en-US" sz="1800" b="1" smtClean="0">
                <a:solidFill>
                  <a:srgbClr val="FFC000"/>
                </a:solidFill>
              </a:rPr>
              <a:t>3. KIỂM TRA TÍNH BẢO MẬT HỆ THỐNG</a:t>
            </a:r>
            <a:endParaRPr lang="en-US" sz="1800" b="1">
              <a:solidFill>
                <a:srgbClr val="FFC000"/>
              </a:solidFill>
            </a:endParaRPr>
          </a:p>
        </p:txBody>
      </p:sp>
      <p:sp>
        <p:nvSpPr>
          <p:cNvPr id="3" name="TextBox 2"/>
          <p:cNvSpPr txBox="1"/>
          <p:nvPr/>
        </p:nvSpPr>
        <p:spPr>
          <a:xfrm>
            <a:off x="948267" y="1836693"/>
            <a:ext cx="7269610" cy="1754326"/>
          </a:xfrm>
          <a:prstGeom prst="rect">
            <a:avLst/>
          </a:prstGeom>
          <a:noFill/>
        </p:spPr>
        <p:txBody>
          <a:bodyPr wrap="square" rtlCol="0">
            <a:spAutoFit/>
          </a:bodyPr>
          <a:lstStyle/>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Người</a:t>
            </a:r>
            <a:r>
              <a:rPr lang="en-US" sz="1800" dirty="0" smtClean="0">
                <a:solidFill>
                  <a:srgbClr val="00B050"/>
                </a:solidFill>
              </a:rPr>
              <a:t> </a:t>
            </a:r>
            <a:r>
              <a:rPr lang="en-US" sz="1800" dirty="0" err="1" smtClean="0">
                <a:solidFill>
                  <a:srgbClr val="00B050"/>
                </a:solidFill>
              </a:rPr>
              <a:t>dùng</a:t>
            </a:r>
            <a:r>
              <a:rPr lang="en-US" sz="1800" dirty="0" smtClean="0">
                <a:solidFill>
                  <a:srgbClr val="00B050"/>
                </a:solidFill>
              </a:rPr>
              <a:t> </a:t>
            </a:r>
            <a:r>
              <a:rPr lang="en-US" sz="1800" dirty="0" err="1" smtClean="0">
                <a:solidFill>
                  <a:srgbClr val="00B050"/>
                </a:solidFill>
              </a:rPr>
              <a:t>sẽ</a:t>
            </a:r>
            <a:r>
              <a:rPr lang="en-US" sz="1800" dirty="0" smtClean="0">
                <a:solidFill>
                  <a:srgbClr val="00B050"/>
                </a:solidFill>
              </a:rPr>
              <a:t>  </a:t>
            </a:r>
            <a:r>
              <a:rPr lang="en-US" sz="1800" dirty="0" err="1" smtClean="0">
                <a:solidFill>
                  <a:srgbClr val="00B050"/>
                </a:solidFill>
              </a:rPr>
              <a:t>không</a:t>
            </a:r>
            <a:r>
              <a:rPr lang="en-US" sz="1800" dirty="0" smtClean="0">
                <a:solidFill>
                  <a:srgbClr val="00B050"/>
                </a:solidFill>
              </a:rPr>
              <a:t> </a:t>
            </a:r>
            <a:r>
              <a:rPr lang="en-US" sz="1800" dirty="0" err="1" smtClean="0">
                <a:solidFill>
                  <a:srgbClr val="00B050"/>
                </a:solidFill>
              </a:rPr>
              <a:t>đi</a:t>
            </a:r>
            <a:r>
              <a:rPr lang="en-US" sz="1800" dirty="0" smtClean="0">
                <a:solidFill>
                  <a:srgbClr val="00B050"/>
                </a:solidFill>
              </a:rPr>
              <a:t> </a:t>
            </a:r>
            <a:r>
              <a:rPr lang="en-US" sz="1800" dirty="0" err="1" smtClean="0">
                <a:solidFill>
                  <a:srgbClr val="00B050"/>
                </a:solidFill>
              </a:rPr>
              <a:t>vào</a:t>
            </a:r>
            <a:r>
              <a:rPr lang="en-US" sz="1800" dirty="0" smtClean="0">
                <a:solidFill>
                  <a:srgbClr val="00B050"/>
                </a:solidFill>
              </a:rPr>
              <a:t> </a:t>
            </a:r>
            <a:r>
              <a:rPr lang="en-US" sz="1800" dirty="0" err="1" smtClean="0">
                <a:solidFill>
                  <a:srgbClr val="00B050"/>
                </a:solidFill>
              </a:rPr>
              <a:t>trang</a:t>
            </a:r>
            <a:r>
              <a:rPr lang="en-US" sz="1800" dirty="0" smtClean="0">
                <a:solidFill>
                  <a:srgbClr val="00B050"/>
                </a:solidFill>
              </a:rPr>
              <a:t> </a:t>
            </a:r>
            <a:r>
              <a:rPr lang="en-US" sz="1800" dirty="0" err="1" smtClean="0">
                <a:solidFill>
                  <a:srgbClr val="00B050"/>
                </a:solidFill>
              </a:rPr>
              <a:t>quản</a:t>
            </a:r>
            <a:r>
              <a:rPr lang="en-US" sz="1800" dirty="0" smtClean="0">
                <a:solidFill>
                  <a:srgbClr val="00B050"/>
                </a:solidFill>
              </a:rPr>
              <a:t> </a:t>
            </a:r>
            <a:r>
              <a:rPr lang="en-US" sz="1800" dirty="0" err="1" smtClean="0">
                <a:solidFill>
                  <a:srgbClr val="00B050"/>
                </a:solidFill>
              </a:rPr>
              <a:t>trị</a:t>
            </a:r>
            <a:r>
              <a:rPr lang="en-US" sz="1800" dirty="0" smtClean="0">
                <a:solidFill>
                  <a:srgbClr val="00B050"/>
                </a:solidFill>
              </a:rPr>
              <a:t> </a:t>
            </a:r>
            <a:r>
              <a:rPr lang="en-US" sz="1800" dirty="0" err="1" smtClean="0">
                <a:solidFill>
                  <a:srgbClr val="00B050"/>
                </a:solidFill>
              </a:rPr>
              <a:t>nếu</a:t>
            </a:r>
            <a:r>
              <a:rPr lang="en-US" sz="1800" dirty="0" smtClean="0">
                <a:solidFill>
                  <a:srgbClr val="00B050"/>
                </a:solidFill>
              </a:rPr>
              <a:t> </a:t>
            </a:r>
            <a:r>
              <a:rPr lang="en-US" sz="1800" dirty="0" err="1" smtClean="0">
                <a:solidFill>
                  <a:srgbClr val="00B050"/>
                </a:solidFill>
              </a:rPr>
              <a:t>không</a:t>
            </a:r>
            <a:r>
              <a:rPr lang="en-US" sz="1800" dirty="0" smtClean="0">
                <a:solidFill>
                  <a:srgbClr val="00B050"/>
                </a:solidFill>
              </a:rPr>
              <a:t> </a:t>
            </a:r>
            <a:r>
              <a:rPr lang="en-US" sz="1800" dirty="0" err="1" smtClean="0">
                <a:solidFill>
                  <a:srgbClr val="00B050"/>
                </a:solidFill>
              </a:rPr>
              <a:t>có</a:t>
            </a:r>
            <a:r>
              <a:rPr lang="en-US" sz="1800" dirty="0" smtClean="0">
                <a:solidFill>
                  <a:srgbClr val="00B050"/>
                </a:solidFill>
              </a:rPr>
              <a:t> </a:t>
            </a:r>
            <a:r>
              <a:rPr lang="en-US" sz="1800" dirty="0" err="1" smtClean="0">
                <a:solidFill>
                  <a:srgbClr val="00B050"/>
                </a:solidFill>
              </a:rPr>
              <a:t>tài</a:t>
            </a:r>
            <a:r>
              <a:rPr lang="en-US" sz="1800" dirty="0" smtClean="0">
                <a:solidFill>
                  <a:srgbClr val="00B050"/>
                </a:solidFill>
              </a:rPr>
              <a:t> </a:t>
            </a:r>
            <a:r>
              <a:rPr lang="en-US" sz="1800" dirty="0" err="1" smtClean="0">
                <a:solidFill>
                  <a:srgbClr val="00B050"/>
                </a:solidFill>
              </a:rPr>
              <a:t>khoản</a:t>
            </a:r>
            <a:r>
              <a:rPr lang="en-US" sz="1800" dirty="0" smtClean="0">
                <a:solidFill>
                  <a:srgbClr val="00B050"/>
                </a:solidFill>
              </a:rPr>
              <a:t> </a:t>
            </a:r>
            <a:r>
              <a:rPr lang="en-US" sz="1800" dirty="0" err="1" smtClean="0">
                <a:solidFill>
                  <a:srgbClr val="00B050"/>
                </a:solidFill>
              </a:rPr>
              <a:t>quản</a:t>
            </a:r>
            <a:r>
              <a:rPr lang="en-US" sz="1800" dirty="0" smtClean="0">
                <a:solidFill>
                  <a:srgbClr val="00B050"/>
                </a:solidFill>
              </a:rPr>
              <a:t> </a:t>
            </a:r>
            <a:r>
              <a:rPr lang="en-US" sz="1800" dirty="0" err="1" smtClean="0">
                <a:solidFill>
                  <a:srgbClr val="00B050"/>
                </a:solidFill>
              </a:rPr>
              <a:t>trị</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Mật</a:t>
            </a:r>
            <a:r>
              <a:rPr lang="en-US" sz="1800" dirty="0" smtClean="0">
                <a:solidFill>
                  <a:srgbClr val="00B050"/>
                </a:solidFill>
              </a:rPr>
              <a:t> </a:t>
            </a:r>
            <a:r>
              <a:rPr lang="en-US" sz="1800" dirty="0" err="1" smtClean="0">
                <a:solidFill>
                  <a:srgbClr val="00B050"/>
                </a:solidFill>
              </a:rPr>
              <a:t>khẩu</a:t>
            </a:r>
            <a:r>
              <a:rPr lang="en-US" sz="1800" dirty="0" smtClean="0">
                <a:solidFill>
                  <a:srgbClr val="00B050"/>
                </a:solidFill>
              </a:rPr>
              <a:t> </a:t>
            </a:r>
            <a:r>
              <a:rPr lang="en-US" sz="1800" dirty="0" err="1" smtClean="0">
                <a:solidFill>
                  <a:srgbClr val="00B050"/>
                </a:solidFill>
              </a:rPr>
              <a:t>người</a:t>
            </a:r>
            <a:r>
              <a:rPr lang="en-US" sz="1800" dirty="0" smtClean="0">
                <a:solidFill>
                  <a:srgbClr val="00B050"/>
                </a:solidFill>
              </a:rPr>
              <a:t> </a:t>
            </a:r>
            <a:r>
              <a:rPr lang="en-US" sz="1800" dirty="0" err="1" smtClean="0">
                <a:solidFill>
                  <a:srgbClr val="00B050"/>
                </a:solidFill>
              </a:rPr>
              <a:t>dùng</a:t>
            </a:r>
            <a:r>
              <a:rPr lang="en-US" sz="1800" dirty="0" smtClean="0">
                <a:solidFill>
                  <a:srgbClr val="00B050"/>
                </a:solidFill>
              </a:rPr>
              <a:t> </a:t>
            </a:r>
            <a:r>
              <a:rPr lang="en-US" sz="1800" dirty="0" err="1" smtClean="0">
                <a:solidFill>
                  <a:srgbClr val="00B050"/>
                </a:solidFill>
              </a:rPr>
              <a:t>sẽ</a:t>
            </a:r>
            <a:r>
              <a:rPr lang="en-US" sz="1800" dirty="0" smtClean="0">
                <a:solidFill>
                  <a:srgbClr val="00B050"/>
                </a:solidFill>
              </a:rPr>
              <a:t> </a:t>
            </a:r>
            <a:r>
              <a:rPr lang="en-US" sz="1800" dirty="0" err="1" smtClean="0">
                <a:solidFill>
                  <a:srgbClr val="00B050"/>
                </a:solidFill>
              </a:rPr>
              <a:t>được</a:t>
            </a:r>
            <a:r>
              <a:rPr lang="en-US" sz="1800" dirty="0" smtClean="0">
                <a:solidFill>
                  <a:srgbClr val="00B050"/>
                </a:solidFill>
              </a:rPr>
              <a:t> </a:t>
            </a:r>
            <a:r>
              <a:rPr lang="en-US" sz="1800" dirty="0" err="1" smtClean="0">
                <a:solidFill>
                  <a:srgbClr val="00B050"/>
                </a:solidFill>
              </a:rPr>
              <a:t>mã</a:t>
            </a:r>
            <a:r>
              <a:rPr lang="en-US" sz="1800" dirty="0" smtClean="0">
                <a:solidFill>
                  <a:srgbClr val="00B050"/>
                </a:solidFill>
              </a:rPr>
              <a:t> </a:t>
            </a:r>
            <a:r>
              <a:rPr lang="en-US" sz="1800" dirty="0" err="1" smtClean="0">
                <a:solidFill>
                  <a:srgbClr val="00B050"/>
                </a:solidFill>
              </a:rPr>
              <a:t>hõa</a:t>
            </a:r>
            <a:r>
              <a:rPr lang="en-US" sz="1800" dirty="0" smtClean="0">
                <a:solidFill>
                  <a:srgbClr val="00B050"/>
                </a:solidFill>
              </a:rPr>
              <a:t> </a:t>
            </a:r>
            <a:r>
              <a:rPr lang="en-US" sz="1800" dirty="0" err="1" smtClean="0">
                <a:solidFill>
                  <a:srgbClr val="00B050"/>
                </a:solidFill>
              </a:rPr>
              <a:t>để</a:t>
            </a:r>
            <a:r>
              <a:rPr lang="en-US" sz="1800" dirty="0" smtClean="0">
                <a:solidFill>
                  <a:srgbClr val="00B050"/>
                </a:solidFill>
              </a:rPr>
              <a:t> </a:t>
            </a:r>
            <a:r>
              <a:rPr lang="en-US" sz="1800" dirty="0" err="1" smtClean="0">
                <a:solidFill>
                  <a:srgbClr val="00B050"/>
                </a:solidFill>
              </a:rPr>
              <a:t>bảo</a:t>
            </a:r>
            <a:r>
              <a:rPr lang="en-US" sz="1800" dirty="0" smtClean="0">
                <a:solidFill>
                  <a:srgbClr val="00B050"/>
                </a:solidFill>
              </a:rPr>
              <a:t> </a:t>
            </a:r>
            <a:r>
              <a:rPr lang="en-US" sz="1800" dirty="0" err="1" smtClean="0">
                <a:solidFill>
                  <a:srgbClr val="00B050"/>
                </a:solidFill>
              </a:rPr>
              <a:t>đảm</a:t>
            </a:r>
            <a:r>
              <a:rPr lang="en-US" sz="1800" dirty="0" smtClean="0">
                <a:solidFill>
                  <a:srgbClr val="00B050"/>
                </a:solidFill>
              </a:rPr>
              <a:t> </a:t>
            </a:r>
            <a:r>
              <a:rPr lang="en-US" sz="1800" dirty="0" err="1" smtClean="0">
                <a:solidFill>
                  <a:srgbClr val="00B050"/>
                </a:solidFill>
              </a:rPr>
              <a:t>tính</a:t>
            </a:r>
            <a:r>
              <a:rPr lang="en-US" sz="1800" dirty="0" smtClean="0">
                <a:solidFill>
                  <a:srgbClr val="00B050"/>
                </a:solidFill>
              </a:rPr>
              <a:t> </a:t>
            </a:r>
            <a:r>
              <a:rPr lang="en-US" sz="1800" dirty="0" err="1" smtClean="0">
                <a:solidFill>
                  <a:srgbClr val="00B050"/>
                </a:solidFill>
              </a:rPr>
              <a:t>bảo</a:t>
            </a:r>
            <a:r>
              <a:rPr lang="en-US" sz="1800" dirty="0" smtClean="0">
                <a:solidFill>
                  <a:srgbClr val="00B050"/>
                </a:solidFill>
              </a:rPr>
              <a:t> </a:t>
            </a:r>
            <a:r>
              <a:rPr lang="en-US" sz="1800" dirty="0" err="1" smtClean="0">
                <a:solidFill>
                  <a:srgbClr val="00B050"/>
                </a:solidFill>
              </a:rPr>
              <a:t>mật</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Xử</a:t>
            </a:r>
            <a:r>
              <a:rPr lang="en-US" sz="1800" dirty="0" smtClean="0">
                <a:solidFill>
                  <a:srgbClr val="00B050"/>
                </a:solidFill>
              </a:rPr>
              <a:t> </a:t>
            </a:r>
            <a:r>
              <a:rPr lang="en-US" sz="1800" dirty="0" err="1" smtClean="0">
                <a:solidFill>
                  <a:srgbClr val="00B050"/>
                </a:solidFill>
              </a:rPr>
              <a:t>lý</a:t>
            </a:r>
            <a:r>
              <a:rPr lang="en-US" sz="1800" dirty="0" smtClean="0">
                <a:solidFill>
                  <a:srgbClr val="00B050"/>
                </a:solidFill>
              </a:rPr>
              <a:t> </a:t>
            </a:r>
            <a:r>
              <a:rPr lang="en-US" sz="1800" dirty="0" err="1" smtClean="0">
                <a:solidFill>
                  <a:srgbClr val="00B050"/>
                </a:solidFill>
              </a:rPr>
              <a:t>các</a:t>
            </a:r>
            <a:r>
              <a:rPr lang="en-US" sz="1800" dirty="0" smtClean="0">
                <a:solidFill>
                  <a:srgbClr val="00B050"/>
                </a:solidFill>
              </a:rPr>
              <a:t> </a:t>
            </a:r>
            <a:r>
              <a:rPr lang="en-US" sz="1800" dirty="0" err="1" smtClean="0">
                <a:solidFill>
                  <a:srgbClr val="00B050"/>
                </a:solidFill>
              </a:rPr>
              <a:t>lỗi</a:t>
            </a:r>
            <a:r>
              <a:rPr lang="en-US" sz="1800" dirty="0" smtClean="0">
                <a:solidFill>
                  <a:srgbClr val="00B050"/>
                </a:solidFill>
              </a:rPr>
              <a:t> </a:t>
            </a:r>
            <a:r>
              <a:rPr lang="en-US" sz="1800" dirty="0" err="1" smtClean="0">
                <a:solidFill>
                  <a:srgbClr val="00B050"/>
                </a:solidFill>
              </a:rPr>
              <a:t>ngoại</a:t>
            </a:r>
            <a:r>
              <a:rPr lang="en-US" sz="1800" dirty="0" smtClean="0">
                <a:solidFill>
                  <a:srgbClr val="00B050"/>
                </a:solidFill>
              </a:rPr>
              <a:t> </a:t>
            </a:r>
            <a:r>
              <a:rPr lang="en-US" sz="1800" dirty="0" err="1" smtClean="0">
                <a:solidFill>
                  <a:srgbClr val="00B050"/>
                </a:solidFill>
              </a:rPr>
              <a:t>lệ</a:t>
            </a:r>
            <a:r>
              <a:rPr lang="en-US" sz="1800" dirty="0" smtClean="0">
                <a:solidFill>
                  <a:srgbClr val="00B050"/>
                </a:solidFill>
              </a:rPr>
              <a:t> </a:t>
            </a:r>
            <a:r>
              <a:rPr lang="en-US" sz="1800" dirty="0" err="1" smtClean="0">
                <a:solidFill>
                  <a:srgbClr val="00B050"/>
                </a:solidFill>
              </a:rPr>
              <a:t>được</a:t>
            </a:r>
            <a:r>
              <a:rPr lang="en-US" sz="1800" dirty="0" smtClean="0">
                <a:solidFill>
                  <a:srgbClr val="00B050"/>
                </a:solidFill>
              </a:rPr>
              <a:t> </a:t>
            </a:r>
            <a:r>
              <a:rPr lang="en-US" sz="1800" dirty="0" err="1" smtClean="0">
                <a:solidFill>
                  <a:srgbClr val="00B050"/>
                </a:solidFill>
              </a:rPr>
              <a:t>sinh</a:t>
            </a:r>
            <a:r>
              <a:rPr lang="en-US" sz="1800" dirty="0" smtClean="0">
                <a:solidFill>
                  <a:srgbClr val="00B050"/>
                </a:solidFill>
              </a:rPr>
              <a:t> </a:t>
            </a:r>
            <a:r>
              <a:rPr lang="en-US" sz="1800" dirty="0" err="1" smtClean="0">
                <a:solidFill>
                  <a:srgbClr val="00B050"/>
                </a:solidFill>
              </a:rPr>
              <a:t>ra</a:t>
            </a:r>
            <a:r>
              <a:rPr lang="en-US" sz="1800" dirty="0" smtClean="0">
                <a:solidFill>
                  <a:srgbClr val="00B050"/>
                </a:solidFill>
              </a:rPr>
              <a:t> </a:t>
            </a:r>
            <a:r>
              <a:rPr lang="en-US" sz="1800" dirty="0" err="1" smtClean="0">
                <a:solidFill>
                  <a:srgbClr val="00B050"/>
                </a:solidFill>
              </a:rPr>
              <a:t>trong</a:t>
            </a:r>
            <a:r>
              <a:rPr lang="en-US" sz="1800" dirty="0" smtClean="0">
                <a:solidFill>
                  <a:srgbClr val="00B050"/>
                </a:solidFill>
              </a:rPr>
              <a:t> </a:t>
            </a:r>
            <a:r>
              <a:rPr lang="en-US" sz="1800" dirty="0" err="1" smtClean="0">
                <a:solidFill>
                  <a:srgbClr val="00B050"/>
                </a:solidFill>
              </a:rPr>
              <a:t>quá</a:t>
            </a:r>
            <a:r>
              <a:rPr lang="en-US" sz="1800" dirty="0" smtClean="0">
                <a:solidFill>
                  <a:srgbClr val="00B050"/>
                </a:solidFill>
              </a:rPr>
              <a:t> </a:t>
            </a:r>
            <a:r>
              <a:rPr lang="en-US" sz="1800" dirty="0" err="1" smtClean="0">
                <a:solidFill>
                  <a:srgbClr val="00B050"/>
                </a:solidFill>
              </a:rPr>
              <a:t>trình</a:t>
            </a:r>
            <a:r>
              <a:rPr lang="en-US" sz="1800" dirty="0" smtClean="0">
                <a:solidFill>
                  <a:srgbClr val="00B050"/>
                </a:solidFill>
              </a:rPr>
              <a:t> </a:t>
            </a:r>
            <a:r>
              <a:rPr lang="en-US" sz="1800" dirty="0" err="1" smtClean="0">
                <a:solidFill>
                  <a:srgbClr val="00B050"/>
                </a:solidFill>
              </a:rPr>
              <a:t>sử</a:t>
            </a:r>
            <a:r>
              <a:rPr lang="en-US" sz="1800" dirty="0" smtClean="0">
                <a:solidFill>
                  <a:srgbClr val="00B050"/>
                </a:solidFill>
              </a:rPr>
              <a:t> </a:t>
            </a:r>
            <a:r>
              <a:rPr lang="en-US" sz="1800" dirty="0" err="1" smtClean="0">
                <a:solidFill>
                  <a:srgbClr val="00B050"/>
                </a:solidFill>
              </a:rPr>
              <a:t>dụng</a:t>
            </a:r>
            <a:endParaRPr lang="en-US" sz="1800" dirty="0">
              <a:solidFill>
                <a:srgbClr val="00B050"/>
              </a:solidFill>
            </a:endParaRPr>
          </a:p>
        </p:txBody>
      </p:sp>
    </p:spTree>
    <p:extLst>
      <p:ext uri="{BB962C8B-B14F-4D97-AF65-F5344CB8AC3E}">
        <p14:creationId xmlns:p14="http://schemas.microsoft.com/office/powerpoint/2010/main" val="20748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37</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399935" y="78594"/>
            <a:ext cx="3358681"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III.</a:t>
            </a:r>
            <a:r>
              <a:rPr lang="en-US" sz="2400" dirty="0" smtClean="0">
                <a:solidFill>
                  <a:srgbClr val="00E1C6"/>
                </a:solidFill>
              </a:rPr>
              <a:t> KẾT LUẬN</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948267" y="1132916"/>
            <a:ext cx="1581835" cy="369332"/>
          </a:xfrm>
          <a:prstGeom prst="rect">
            <a:avLst/>
          </a:prstGeom>
          <a:noFill/>
        </p:spPr>
        <p:txBody>
          <a:bodyPr wrap="square" rtlCol="0">
            <a:spAutoFit/>
          </a:bodyPr>
          <a:lstStyle/>
          <a:p>
            <a:r>
              <a:rPr lang="en-US" sz="1800" b="1" dirty="0" err="1" smtClean="0">
                <a:solidFill>
                  <a:srgbClr val="FFC000"/>
                </a:solidFill>
              </a:rPr>
              <a:t>Đạt</a:t>
            </a:r>
            <a:r>
              <a:rPr lang="en-US" sz="1800" b="1" dirty="0" smtClean="0">
                <a:solidFill>
                  <a:srgbClr val="FFC000"/>
                </a:solidFill>
              </a:rPr>
              <a:t> </a:t>
            </a:r>
            <a:r>
              <a:rPr lang="en-US" sz="1800" b="1" dirty="0" err="1" smtClean="0">
                <a:solidFill>
                  <a:srgbClr val="FFC000"/>
                </a:solidFill>
              </a:rPr>
              <a:t>được</a:t>
            </a:r>
            <a:r>
              <a:rPr lang="en-US" sz="1800" b="1" dirty="0" smtClean="0">
                <a:solidFill>
                  <a:srgbClr val="FFC000"/>
                </a:solidFill>
              </a:rPr>
              <a:t>:</a:t>
            </a:r>
            <a:endParaRPr lang="en-US" sz="1800" b="1" dirty="0">
              <a:solidFill>
                <a:srgbClr val="FFC000"/>
              </a:solidFill>
            </a:endParaRPr>
          </a:p>
        </p:txBody>
      </p:sp>
      <p:sp>
        <p:nvSpPr>
          <p:cNvPr id="3" name="TextBox 2"/>
          <p:cNvSpPr txBox="1"/>
          <p:nvPr/>
        </p:nvSpPr>
        <p:spPr>
          <a:xfrm>
            <a:off x="948267" y="1502248"/>
            <a:ext cx="7269610" cy="1754326"/>
          </a:xfrm>
          <a:prstGeom prst="rect">
            <a:avLst/>
          </a:prstGeom>
          <a:noFill/>
        </p:spPr>
        <p:txBody>
          <a:bodyPr wrap="square" rtlCol="0">
            <a:spAutoFit/>
          </a:bodyPr>
          <a:lstStyle/>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Cơ</a:t>
            </a:r>
            <a:r>
              <a:rPr lang="en-US" sz="1800" dirty="0" smtClean="0">
                <a:solidFill>
                  <a:srgbClr val="00B050"/>
                </a:solidFill>
              </a:rPr>
              <a:t> </a:t>
            </a:r>
            <a:r>
              <a:rPr lang="en-US" sz="1800" dirty="0" err="1" smtClean="0">
                <a:solidFill>
                  <a:srgbClr val="00B050"/>
                </a:solidFill>
              </a:rPr>
              <a:t>bản</a:t>
            </a:r>
            <a:r>
              <a:rPr lang="en-US" sz="1800" dirty="0" smtClean="0">
                <a:solidFill>
                  <a:srgbClr val="00B050"/>
                </a:solidFill>
              </a:rPr>
              <a:t> </a:t>
            </a:r>
            <a:r>
              <a:rPr lang="en-US" sz="1800" dirty="0" err="1" smtClean="0">
                <a:solidFill>
                  <a:srgbClr val="00B050"/>
                </a:solidFill>
              </a:rPr>
              <a:t>đã</a:t>
            </a:r>
            <a:r>
              <a:rPr lang="en-US" sz="1800" dirty="0" smtClean="0">
                <a:solidFill>
                  <a:srgbClr val="00B050"/>
                </a:solidFill>
              </a:rPr>
              <a:t> </a:t>
            </a:r>
            <a:r>
              <a:rPr lang="en-US" sz="1800" dirty="0" err="1" smtClean="0">
                <a:solidFill>
                  <a:srgbClr val="00B050"/>
                </a:solidFill>
              </a:rPr>
              <a:t>biết</a:t>
            </a:r>
            <a:r>
              <a:rPr lang="en-US" sz="1800" dirty="0" smtClean="0">
                <a:solidFill>
                  <a:srgbClr val="00B050"/>
                </a:solidFill>
              </a:rPr>
              <a:t> </a:t>
            </a:r>
            <a:r>
              <a:rPr lang="en-US" sz="1800" dirty="0" err="1" smtClean="0">
                <a:solidFill>
                  <a:srgbClr val="00B050"/>
                </a:solidFill>
              </a:rPr>
              <a:t>quy</a:t>
            </a:r>
            <a:r>
              <a:rPr lang="en-US" sz="1800" dirty="0" smtClean="0">
                <a:solidFill>
                  <a:srgbClr val="00B050"/>
                </a:solidFill>
              </a:rPr>
              <a:t> </a:t>
            </a:r>
            <a:r>
              <a:rPr lang="en-US" sz="1800" dirty="0" err="1" smtClean="0">
                <a:solidFill>
                  <a:srgbClr val="00B050"/>
                </a:solidFill>
              </a:rPr>
              <a:t>trình</a:t>
            </a:r>
            <a:r>
              <a:rPr lang="en-US" sz="1800" dirty="0" smtClean="0">
                <a:solidFill>
                  <a:srgbClr val="00B050"/>
                </a:solidFill>
              </a:rPr>
              <a:t> </a:t>
            </a:r>
            <a:r>
              <a:rPr lang="en-US" sz="1800" dirty="0" err="1" smtClean="0">
                <a:solidFill>
                  <a:srgbClr val="00B050"/>
                </a:solidFill>
              </a:rPr>
              <a:t>xậy</a:t>
            </a:r>
            <a:r>
              <a:rPr lang="en-US" sz="1800" dirty="0" smtClean="0">
                <a:solidFill>
                  <a:srgbClr val="00B050"/>
                </a:solidFill>
              </a:rPr>
              <a:t> </a:t>
            </a:r>
            <a:r>
              <a:rPr lang="en-US" sz="1800" dirty="0" err="1" smtClean="0">
                <a:solidFill>
                  <a:srgbClr val="00B050"/>
                </a:solidFill>
              </a:rPr>
              <a:t>dựng</a:t>
            </a:r>
            <a:r>
              <a:rPr lang="en-US" sz="1800" dirty="0" smtClean="0">
                <a:solidFill>
                  <a:srgbClr val="00B050"/>
                </a:solidFill>
              </a:rPr>
              <a:t> </a:t>
            </a:r>
            <a:r>
              <a:rPr lang="en-US" sz="1800" dirty="0" err="1" smtClean="0">
                <a:solidFill>
                  <a:srgbClr val="00B050"/>
                </a:solidFill>
              </a:rPr>
              <a:t>một</a:t>
            </a:r>
            <a:r>
              <a:rPr lang="en-US" sz="1800" dirty="0">
                <a:solidFill>
                  <a:srgbClr val="00B050"/>
                </a:solidFill>
              </a:rPr>
              <a:t> </a:t>
            </a:r>
            <a:r>
              <a:rPr lang="en-US" sz="1800" dirty="0" smtClean="0">
                <a:solidFill>
                  <a:srgbClr val="00B050"/>
                </a:solidFill>
              </a:rPr>
              <a:t>website </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vi-VN" sz="1800" dirty="0" smtClean="0">
                <a:solidFill>
                  <a:srgbClr val="00B050"/>
                </a:solidFill>
              </a:rPr>
              <a:t>Được </a:t>
            </a:r>
            <a:r>
              <a:rPr lang="vi-VN" sz="1800" dirty="0">
                <a:solidFill>
                  <a:srgbClr val="00B050"/>
                </a:solidFill>
              </a:rPr>
              <a:t>tiếp cận và làm những sản phẩm thực tế và đúc rút được những kinh nghiệm cho bản thân sau này tiếp tục theo nghề</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Được</a:t>
            </a:r>
            <a:r>
              <a:rPr lang="en-US" sz="1800" dirty="0" smtClean="0">
                <a:solidFill>
                  <a:srgbClr val="00B050"/>
                </a:solidFill>
              </a:rPr>
              <a:t> </a:t>
            </a:r>
            <a:r>
              <a:rPr lang="en-US" sz="1800" dirty="0" err="1" smtClean="0">
                <a:solidFill>
                  <a:srgbClr val="00B050"/>
                </a:solidFill>
              </a:rPr>
              <a:t>rèn</a:t>
            </a:r>
            <a:r>
              <a:rPr lang="en-US" sz="1800" dirty="0" smtClean="0">
                <a:solidFill>
                  <a:srgbClr val="00B050"/>
                </a:solidFill>
              </a:rPr>
              <a:t> </a:t>
            </a:r>
            <a:r>
              <a:rPr lang="en-US" sz="1800" dirty="0" err="1" smtClean="0">
                <a:solidFill>
                  <a:srgbClr val="00B050"/>
                </a:solidFill>
              </a:rPr>
              <a:t>luyện</a:t>
            </a:r>
            <a:r>
              <a:rPr lang="en-US" sz="1800" dirty="0" smtClean="0">
                <a:solidFill>
                  <a:srgbClr val="00B050"/>
                </a:solidFill>
              </a:rPr>
              <a:t> </a:t>
            </a:r>
            <a:r>
              <a:rPr lang="en-US" sz="1800" dirty="0" err="1" smtClean="0">
                <a:solidFill>
                  <a:srgbClr val="00B050"/>
                </a:solidFill>
              </a:rPr>
              <a:t>và</a:t>
            </a:r>
            <a:r>
              <a:rPr lang="en-US" sz="1800" dirty="0" smtClean="0">
                <a:solidFill>
                  <a:srgbClr val="00B050"/>
                </a:solidFill>
              </a:rPr>
              <a:t> </a:t>
            </a:r>
            <a:r>
              <a:rPr lang="en-US" sz="1800" dirty="0" err="1" smtClean="0">
                <a:solidFill>
                  <a:srgbClr val="00B050"/>
                </a:solidFill>
              </a:rPr>
              <a:t>nâng</a:t>
            </a:r>
            <a:r>
              <a:rPr lang="en-US" sz="1800" dirty="0" smtClean="0">
                <a:solidFill>
                  <a:srgbClr val="00B050"/>
                </a:solidFill>
              </a:rPr>
              <a:t> </a:t>
            </a:r>
            <a:r>
              <a:rPr lang="en-US" sz="1800" dirty="0" err="1" smtClean="0">
                <a:solidFill>
                  <a:srgbClr val="00B050"/>
                </a:solidFill>
              </a:rPr>
              <a:t>cao</a:t>
            </a:r>
            <a:r>
              <a:rPr lang="en-US" sz="1800" dirty="0" smtClean="0">
                <a:solidFill>
                  <a:srgbClr val="00B050"/>
                </a:solidFill>
              </a:rPr>
              <a:t> </a:t>
            </a:r>
            <a:r>
              <a:rPr lang="en-US" sz="1800" dirty="0" err="1" smtClean="0">
                <a:solidFill>
                  <a:srgbClr val="00B050"/>
                </a:solidFill>
              </a:rPr>
              <a:t>khả</a:t>
            </a:r>
            <a:r>
              <a:rPr lang="en-US" sz="1800" dirty="0" smtClean="0">
                <a:solidFill>
                  <a:srgbClr val="00B050"/>
                </a:solidFill>
              </a:rPr>
              <a:t> </a:t>
            </a:r>
            <a:r>
              <a:rPr lang="en-US" sz="1800" dirty="0" err="1" smtClean="0">
                <a:solidFill>
                  <a:srgbClr val="00B050"/>
                </a:solidFill>
              </a:rPr>
              <a:t>năng</a:t>
            </a:r>
            <a:r>
              <a:rPr lang="en-US" sz="1800" dirty="0" smtClean="0">
                <a:solidFill>
                  <a:srgbClr val="00B050"/>
                </a:solidFill>
              </a:rPr>
              <a:t> </a:t>
            </a:r>
            <a:r>
              <a:rPr lang="en-US" sz="1800" dirty="0" err="1" smtClean="0">
                <a:solidFill>
                  <a:srgbClr val="00B050"/>
                </a:solidFill>
              </a:rPr>
              <a:t>lập</a:t>
            </a:r>
            <a:r>
              <a:rPr lang="en-US" sz="1800" dirty="0" smtClean="0">
                <a:solidFill>
                  <a:srgbClr val="00B050"/>
                </a:solidFill>
              </a:rPr>
              <a:t> </a:t>
            </a:r>
            <a:r>
              <a:rPr lang="en-US" sz="1800" dirty="0" err="1" smtClean="0">
                <a:solidFill>
                  <a:srgbClr val="00B050"/>
                </a:solidFill>
              </a:rPr>
              <a:t>trình</a:t>
            </a:r>
            <a:endParaRPr lang="en-US" sz="1800" dirty="0">
              <a:solidFill>
                <a:srgbClr val="00B050"/>
              </a:solidFill>
            </a:endParaRPr>
          </a:p>
        </p:txBody>
      </p:sp>
      <p:sp>
        <p:nvSpPr>
          <p:cNvPr id="7" name="TextBox 6"/>
          <p:cNvSpPr txBox="1"/>
          <p:nvPr/>
        </p:nvSpPr>
        <p:spPr>
          <a:xfrm>
            <a:off x="948266" y="3323139"/>
            <a:ext cx="1581835" cy="369332"/>
          </a:xfrm>
          <a:prstGeom prst="rect">
            <a:avLst/>
          </a:prstGeom>
          <a:noFill/>
        </p:spPr>
        <p:txBody>
          <a:bodyPr wrap="square" rtlCol="0">
            <a:spAutoFit/>
          </a:bodyPr>
          <a:lstStyle/>
          <a:p>
            <a:r>
              <a:rPr lang="en-US" sz="1800" b="1" dirty="0" err="1" smtClean="0">
                <a:solidFill>
                  <a:srgbClr val="FFC000"/>
                </a:solidFill>
              </a:rPr>
              <a:t>Hạn</a:t>
            </a:r>
            <a:r>
              <a:rPr lang="en-US" sz="1800" b="1" dirty="0" smtClean="0">
                <a:solidFill>
                  <a:srgbClr val="FFC000"/>
                </a:solidFill>
              </a:rPr>
              <a:t> </a:t>
            </a:r>
            <a:r>
              <a:rPr lang="en-US" sz="1800" b="1" dirty="0" err="1" smtClean="0">
                <a:solidFill>
                  <a:srgbClr val="FFC000"/>
                </a:solidFill>
              </a:rPr>
              <a:t>chế</a:t>
            </a:r>
            <a:r>
              <a:rPr lang="en-US" sz="1800" b="1" dirty="0" smtClean="0">
                <a:solidFill>
                  <a:srgbClr val="FFC000"/>
                </a:solidFill>
              </a:rPr>
              <a:t>:</a:t>
            </a:r>
            <a:endParaRPr lang="en-US" sz="1800" b="1" dirty="0">
              <a:solidFill>
                <a:srgbClr val="FFC000"/>
              </a:solidFill>
            </a:endParaRPr>
          </a:p>
        </p:txBody>
      </p:sp>
      <p:sp>
        <p:nvSpPr>
          <p:cNvPr id="8" name="TextBox 7"/>
          <p:cNvSpPr txBox="1"/>
          <p:nvPr/>
        </p:nvSpPr>
        <p:spPr>
          <a:xfrm>
            <a:off x="948267" y="3625906"/>
            <a:ext cx="7269610" cy="923330"/>
          </a:xfrm>
          <a:prstGeom prst="rect">
            <a:avLst/>
          </a:prstGeom>
          <a:noFill/>
        </p:spPr>
        <p:txBody>
          <a:bodyPr wrap="square" rtlCol="0">
            <a:spAutoFit/>
          </a:bodyPr>
          <a:lstStyle/>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Kiến</a:t>
            </a:r>
            <a:r>
              <a:rPr lang="en-US" sz="1800" dirty="0" smtClean="0">
                <a:solidFill>
                  <a:srgbClr val="00B050"/>
                </a:solidFill>
              </a:rPr>
              <a:t> </a:t>
            </a:r>
            <a:r>
              <a:rPr lang="en-US" sz="1800" dirty="0" err="1" smtClean="0">
                <a:solidFill>
                  <a:srgbClr val="00B050"/>
                </a:solidFill>
              </a:rPr>
              <a:t>thức</a:t>
            </a:r>
            <a:r>
              <a:rPr lang="en-US" sz="1800" dirty="0" smtClean="0">
                <a:solidFill>
                  <a:srgbClr val="00B050"/>
                </a:solidFill>
              </a:rPr>
              <a:t> </a:t>
            </a:r>
            <a:r>
              <a:rPr lang="en-US" sz="1800" dirty="0" err="1" smtClean="0">
                <a:solidFill>
                  <a:srgbClr val="00B050"/>
                </a:solidFill>
              </a:rPr>
              <a:t>còn</a:t>
            </a:r>
            <a:r>
              <a:rPr lang="en-US" sz="1800" dirty="0" smtClean="0">
                <a:solidFill>
                  <a:srgbClr val="00B050"/>
                </a:solidFill>
              </a:rPr>
              <a:t> </a:t>
            </a:r>
            <a:r>
              <a:rPr lang="en-US" sz="1800" dirty="0" err="1" smtClean="0">
                <a:solidFill>
                  <a:srgbClr val="00B050"/>
                </a:solidFill>
              </a:rPr>
              <a:t>hạn</a:t>
            </a:r>
            <a:r>
              <a:rPr lang="en-US" sz="1800" dirty="0" smtClean="0">
                <a:solidFill>
                  <a:srgbClr val="00B050"/>
                </a:solidFill>
              </a:rPr>
              <a:t> </a:t>
            </a:r>
            <a:r>
              <a:rPr lang="en-US" sz="1800" dirty="0" err="1" smtClean="0">
                <a:solidFill>
                  <a:srgbClr val="00B050"/>
                </a:solidFill>
              </a:rPr>
              <a:t>hẹp</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Tính</a:t>
            </a:r>
            <a:r>
              <a:rPr lang="en-US" sz="1800" dirty="0" smtClean="0">
                <a:solidFill>
                  <a:srgbClr val="00B050"/>
                </a:solidFill>
              </a:rPr>
              <a:t> </a:t>
            </a:r>
            <a:r>
              <a:rPr lang="en-US" sz="1800" dirty="0" err="1" smtClean="0">
                <a:solidFill>
                  <a:srgbClr val="00B050"/>
                </a:solidFill>
              </a:rPr>
              <a:t>bảo</a:t>
            </a:r>
            <a:r>
              <a:rPr lang="en-US" sz="1800" dirty="0" smtClean="0">
                <a:solidFill>
                  <a:srgbClr val="00B050"/>
                </a:solidFill>
              </a:rPr>
              <a:t> </a:t>
            </a:r>
            <a:r>
              <a:rPr lang="en-US" sz="1800" dirty="0" err="1" smtClean="0">
                <a:solidFill>
                  <a:srgbClr val="00B050"/>
                </a:solidFill>
              </a:rPr>
              <a:t>mật</a:t>
            </a:r>
            <a:r>
              <a:rPr lang="en-US" sz="1800" dirty="0" smtClean="0">
                <a:solidFill>
                  <a:srgbClr val="00B050"/>
                </a:solidFill>
              </a:rPr>
              <a:t> </a:t>
            </a:r>
            <a:r>
              <a:rPr lang="en-US" sz="1800" dirty="0" err="1" smtClean="0">
                <a:solidFill>
                  <a:srgbClr val="00B050"/>
                </a:solidFill>
              </a:rPr>
              <a:t>vẫn</a:t>
            </a:r>
            <a:r>
              <a:rPr lang="en-US" sz="1800" dirty="0" smtClean="0">
                <a:solidFill>
                  <a:srgbClr val="00B050"/>
                </a:solidFill>
              </a:rPr>
              <a:t> </a:t>
            </a:r>
            <a:r>
              <a:rPr lang="en-US" sz="1800" dirty="0" err="1" smtClean="0">
                <a:solidFill>
                  <a:srgbClr val="00B050"/>
                </a:solidFill>
              </a:rPr>
              <a:t>của</a:t>
            </a:r>
            <a:r>
              <a:rPr lang="en-US" sz="1800" dirty="0" smtClean="0">
                <a:solidFill>
                  <a:srgbClr val="00B050"/>
                </a:solidFill>
              </a:rPr>
              <a:t> </a:t>
            </a:r>
            <a:r>
              <a:rPr lang="en-US" sz="1800" dirty="0" err="1" smtClean="0">
                <a:solidFill>
                  <a:srgbClr val="00B050"/>
                </a:solidFill>
              </a:rPr>
              <a:t>hệ</a:t>
            </a:r>
            <a:r>
              <a:rPr lang="en-US" sz="1800" dirty="0" smtClean="0">
                <a:solidFill>
                  <a:srgbClr val="00B050"/>
                </a:solidFill>
              </a:rPr>
              <a:t> </a:t>
            </a:r>
            <a:r>
              <a:rPr lang="en-US" sz="1800" dirty="0" err="1" smtClean="0">
                <a:solidFill>
                  <a:srgbClr val="00B050"/>
                </a:solidFill>
              </a:rPr>
              <a:t>thống</a:t>
            </a:r>
            <a:r>
              <a:rPr lang="en-US" sz="1800" dirty="0" smtClean="0">
                <a:solidFill>
                  <a:srgbClr val="00B050"/>
                </a:solidFill>
              </a:rPr>
              <a:t> </a:t>
            </a:r>
            <a:r>
              <a:rPr lang="en-US" sz="1800" dirty="0" err="1" smtClean="0">
                <a:solidFill>
                  <a:srgbClr val="00B050"/>
                </a:solidFill>
              </a:rPr>
              <a:t>vẫn</a:t>
            </a:r>
            <a:r>
              <a:rPr lang="en-US" sz="1800" dirty="0" smtClean="0">
                <a:solidFill>
                  <a:srgbClr val="00B050"/>
                </a:solidFill>
              </a:rPr>
              <a:t> </a:t>
            </a:r>
            <a:r>
              <a:rPr lang="en-US" sz="1800" dirty="0" err="1" smtClean="0">
                <a:solidFill>
                  <a:srgbClr val="00B050"/>
                </a:solidFill>
              </a:rPr>
              <a:t>chưa</a:t>
            </a:r>
            <a:r>
              <a:rPr lang="en-US" sz="1800" dirty="0" smtClean="0">
                <a:solidFill>
                  <a:srgbClr val="00B050"/>
                </a:solidFill>
              </a:rPr>
              <a:t> </a:t>
            </a:r>
            <a:r>
              <a:rPr lang="en-US" sz="1800" dirty="0" err="1" smtClean="0">
                <a:solidFill>
                  <a:srgbClr val="00B050"/>
                </a:solidFill>
              </a:rPr>
              <a:t>cao</a:t>
            </a:r>
            <a:r>
              <a:rPr lang="en-US" sz="1800" dirty="0" smtClean="0">
                <a:solidFill>
                  <a:srgbClr val="00B050"/>
                </a:solidFill>
              </a:rPr>
              <a:t> </a:t>
            </a:r>
            <a:r>
              <a:rPr lang="en-US" sz="1800" dirty="0" err="1" smtClean="0">
                <a:solidFill>
                  <a:srgbClr val="00B050"/>
                </a:solidFill>
              </a:rPr>
              <a:t>lắm</a:t>
            </a:r>
            <a:endParaRPr lang="en-US" sz="1800" dirty="0">
              <a:solidFill>
                <a:srgbClr val="00B050"/>
              </a:solidFill>
            </a:endParaRPr>
          </a:p>
        </p:txBody>
      </p:sp>
    </p:spTree>
    <p:extLst>
      <p:ext uri="{BB962C8B-B14F-4D97-AF65-F5344CB8AC3E}">
        <p14:creationId xmlns:p14="http://schemas.microsoft.com/office/powerpoint/2010/main" val="267681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additive="base">
                                        <p:cTn id="2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 calcmode="lin" valueType="num">
                                      <p:cBhvr additive="base">
                                        <p:cTn id="3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6"/>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46" name="Google Shape;746;p46"/>
          <p:cNvSpPr txBox="1">
            <a:spLocks noGrp="1"/>
          </p:cNvSpPr>
          <p:nvPr>
            <p:ph type="ctrTitle" idx="4294967295"/>
          </p:nvPr>
        </p:nvSpPr>
        <p:spPr>
          <a:xfrm>
            <a:off x="3152775" y="1354750"/>
            <a:ext cx="45621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19BBD5"/>
              </a:buClr>
              <a:buSzPts val="4000"/>
              <a:buFont typeface="Nixie One"/>
              <a:buNone/>
            </a:pPr>
            <a:r>
              <a:rPr lang="en" sz="8000" b="1" i="0" u="none" strike="noStrike" cap="none">
                <a:solidFill>
                  <a:srgbClr val="19BBD5"/>
                </a:solidFill>
                <a:latin typeface="Nixie One"/>
                <a:ea typeface="Nixie One"/>
                <a:cs typeface="Nixie One"/>
                <a:sym typeface="Nixie One"/>
              </a:rPr>
              <a:t>Thanks!</a:t>
            </a:r>
            <a:endParaRPr sz="8000" b="1" i="0" u="none" strike="noStrike" cap="none">
              <a:solidFill>
                <a:srgbClr val="19BBD5"/>
              </a:solidFill>
              <a:latin typeface="Nixie One"/>
              <a:ea typeface="Nixie One"/>
              <a:cs typeface="Nixie One"/>
              <a:sym typeface="Nixie One"/>
            </a:endParaRPr>
          </a:p>
        </p:txBody>
      </p:sp>
      <p:sp>
        <p:nvSpPr>
          <p:cNvPr id="747" name="Google Shape;747;p46"/>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6"/>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38</a:t>
            </a:fld>
            <a:endParaRPr/>
          </a:p>
        </p:txBody>
      </p:sp>
      <p:pic>
        <p:nvPicPr>
          <p:cNvPr id="749" name="Google Shape;749;p46"/>
          <p:cNvPicPr preferRelativeResize="0"/>
          <p:nvPr/>
        </p:nvPicPr>
        <p:blipFill>
          <a:blip r:embed="rId3">
            <a:alphaModFix/>
          </a:blip>
          <a:stretch>
            <a:fillRect/>
          </a:stretch>
        </p:blipFill>
        <p:spPr>
          <a:xfrm>
            <a:off x="4971905" y="2640325"/>
            <a:ext cx="3205725" cy="2324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6"/>
                                        </p:tgtEl>
                                        <p:attrNameLst>
                                          <p:attrName>style.visibility</p:attrName>
                                        </p:attrNameLst>
                                      </p:cBhvr>
                                      <p:to>
                                        <p:strVal val="visible"/>
                                      </p:to>
                                    </p:set>
                                    <p:animEffect transition="in" filter="fade">
                                      <p:cBhvr>
                                        <p:cTn id="7" dur="1000"/>
                                        <p:tgtEl>
                                          <p:spTgt spid="746"/>
                                        </p:tgtEl>
                                      </p:cBhvr>
                                    </p:animEffect>
                                    <p:anim calcmode="lin" valueType="num">
                                      <p:cBhvr>
                                        <p:cTn id="8" dur="1000" fill="hold"/>
                                        <p:tgtEl>
                                          <p:spTgt spid="746"/>
                                        </p:tgtEl>
                                        <p:attrNameLst>
                                          <p:attrName>ppt_x</p:attrName>
                                        </p:attrNameLst>
                                      </p:cBhvr>
                                      <p:tavLst>
                                        <p:tav tm="0">
                                          <p:val>
                                            <p:strVal val="#ppt_x"/>
                                          </p:val>
                                        </p:tav>
                                        <p:tav tm="100000">
                                          <p:val>
                                            <p:strVal val="#ppt_x"/>
                                          </p:val>
                                        </p:tav>
                                      </p:tavLst>
                                    </p:anim>
                                    <p:anim calcmode="lin" valueType="num">
                                      <p:cBhvr>
                                        <p:cTn id="9" dur="1000" fill="hold"/>
                                        <p:tgtEl>
                                          <p:spTgt spid="7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22794" y="824548"/>
            <a:ext cx="3966072" cy="493975"/>
          </a:xfrm>
          <a:prstGeom prst="rect">
            <a:avLst/>
          </a:prstGeom>
          <a:noFill/>
          <a:ln>
            <a:noFill/>
          </a:ln>
        </p:spPr>
        <p:txBody>
          <a:bodyPr spcFirstLastPara="1" wrap="square" lIns="91425" tIns="91425" rIns="91425" bIns="91425" anchor="t" anchorCtr="0">
            <a:noAutofit/>
          </a:bodyPr>
          <a:lstStyle/>
          <a:p>
            <a:pPr marL="285750" lvl="0" indent="-285750" algn="just">
              <a:buFont typeface="Wingdings" panose="05000000000000000000" pitchFamily="2" charset="2"/>
              <a:buChar char="Ø"/>
            </a:pPr>
            <a:r>
              <a:rPr lang="en-US" sz="1800" b="1" smtClean="0"/>
              <a:t>CÁC VẤN ĐỀ CỦA BÀI TOÁN: </a:t>
            </a:r>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4</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34527" y="25431"/>
            <a:ext cx="417859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i="0" u="none" strike="noStrike" cap="none" smtClean="0">
                <a:solidFill>
                  <a:srgbClr val="00E1C6"/>
                </a:solidFill>
                <a:sym typeface="Arial"/>
              </a:rPr>
              <a:t>I. </a:t>
            </a:r>
            <a:r>
              <a:rPr lang="en-US" sz="2400" smtClean="0">
                <a:solidFill>
                  <a:srgbClr val="00E1C6"/>
                </a:solidFill>
              </a:rPr>
              <a:t>TỔNG QUAN VỀ ĐỀ TÀI</a:t>
            </a:r>
            <a:endParaRPr lang="en-US" sz="2400" i="0" u="none" strike="noStrike" cap="none" dirty="0">
              <a:solidFill>
                <a:srgbClr val="00E1C6"/>
              </a:solidFill>
              <a:sym typeface="Arial"/>
            </a:endParaRPr>
          </a:p>
        </p:txBody>
      </p:sp>
      <p:sp>
        <p:nvSpPr>
          <p:cNvPr id="2" name="TextBox 1"/>
          <p:cNvSpPr txBox="1"/>
          <p:nvPr/>
        </p:nvSpPr>
        <p:spPr>
          <a:xfrm>
            <a:off x="282006" y="2177933"/>
            <a:ext cx="5905041" cy="2346593"/>
          </a:xfrm>
          <a:prstGeom prst="rect">
            <a:avLst/>
          </a:prstGeom>
          <a:noFill/>
        </p:spPr>
        <p:txBody>
          <a:bodyPr wrap="square" rtlCol="0">
            <a:spAutoFit/>
          </a:bodyPr>
          <a:lstStyle/>
          <a:p>
            <a:endParaRPr lang="en-US"/>
          </a:p>
        </p:txBody>
      </p:sp>
      <p:sp>
        <p:nvSpPr>
          <p:cNvPr id="4" name="TextBox 3"/>
          <p:cNvSpPr txBox="1"/>
          <p:nvPr/>
        </p:nvSpPr>
        <p:spPr>
          <a:xfrm>
            <a:off x="282006" y="1366070"/>
            <a:ext cx="8571123" cy="3610219"/>
          </a:xfrm>
          <a:prstGeom prst="rect">
            <a:avLst/>
          </a:prstGeom>
          <a:noFill/>
        </p:spPr>
        <p:txBody>
          <a:bodyPr wrap="square" rtlCol="0">
            <a:spAutoFit/>
          </a:bodyPr>
          <a:lstStyle/>
          <a:p>
            <a:pPr marL="285750" indent="-285750">
              <a:lnSpc>
                <a:spcPct val="130000"/>
              </a:lnSpc>
              <a:buClr>
                <a:srgbClr val="FFFF00"/>
              </a:buClr>
              <a:buFont typeface="Wingdings" panose="05000000000000000000" pitchFamily="2" charset="2"/>
              <a:buChar char="ü"/>
            </a:pPr>
            <a:r>
              <a:rPr lang="vi-VN" sz="1800" dirty="0">
                <a:solidFill>
                  <a:srgbClr val="FFFF00"/>
                </a:solidFill>
              </a:rPr>
              <a:t>Giao diện website cần phải trực quan, dễ dùng , không quá màu mè nhưng vẫn phải đảm bảo được dấu ấn cho khách </a:t>
            </a:r>
            <a:r>
              <a:rPr lang="vi-VN" sz="1800" dirty="0" smtClean="0">
                <a:solidFill>
                  <a:srgbClr val="FFFF00"/>
                </a:solidFill>
              </a:rPr>
              <a:t>khàng</a:t>
            </a:r>
            <a:endParaRPr lang="en-US" sz="1800" dirty="0" smtClean="0">
              <a:solidFill>
                <a:srgbClr val="FFFF00"/>
              </a:solidFill>
            </a:endParaRPr>
          </a:p>
          <a:p>
            <a:pPr>
              <a:lnSpc>
                <a:spcPct val="130000"/>
              </a:lnSpc>
              <a:buClr>
                <a:srgbClr val="FFFF00"/>
              </a:buClr>
            </a:pPr>
            <a:endParaRPr lang="en-US" sz="1800" dirty="0" smtClean="0">
              <a:solidFill>
                <a:srgbClr val="FFFF00"/>
              </a:solidFill>
            </a:endParaRPr>
          </a:p>
          <a:p>
            <a:pPr marL="285750" indent="-285750">
              <a:lnSpc>
                <a:spcPct val="130000"/>
              </a:lnSpc>
              <a:buClr>
                <a:srgbClr val="FFFF00"/>
              </a:buClr>
              <a:buFont typeface="Wingdings" panose="05000000000000000000" pitchFamily="2" charset="2"/>
              <a:buChar char="ü"/>
            </a:pPr>
            <a:r>
              <a:rPr lang="en-US" sz="1800" dirty="0" smtClean="0">
                <a:solidFill>
                  <a:srgbClr val="FFFF00"/>
                </a:solidFill>
              </a:rPr>
              <a:t>H</a:t>
            </a:r>
            <a:r>
              <a:rPr lang="vi-VN" sz="1800" dirty="0" smtClean="0">
                <a:solidFill>
                  <a:srgbClr val="FFFF00"/>
                </a:solidFill>
              </a:rPr>
              <a:t>ệ </a:t>
            </a:r>
            <a:r>
              <a:rPr lang="vi-VN" sz="1800" dirty="0">
                <a:solidFill>
                  <a:srgbClr val="FFFF00"/>
                </a:solidFill>
              </a:rPr>
              <a:t>thống cần phải đảm bảo tính bảo mật và an toàn của hệ thống và của người </a:t>
            </a:r>
            <a:r>
              <a:rPr lang="vi-VN" sz="1800" dirty="0" smtClean="0">
                <a:solidFill>
                  <a:srgbClr val="FFFF00"/>
                </a:solidFill>
              </a:rPr>
              <a:t>dùng</a:t>
            </a:r>
            <a:endParaRPr lang="en-US" sz="1800" dirty="0" smtClean="0">
              <a:solidFill>
                <a:srgbClr val="FFFF00"/>
              </a:solidFill>
            </a:endParaRPr>
          </a:p>
          <a:p>
            <a:pPr>
              <a:lnSpc>
                <a:spcPct val="130000"/>
              </a:lnSpc>
              <a:buClr>
                <a:srgbClr val="FFFF00"/>
              </a:buClr>
            </a:pPr>
            <a:endParaRPr lang="en-US" sz="1800" dirty="0" smtClean="0">
              <a:solidFill>
                <a:srgbClr val="FFFF00"/>
              </a:solidFill>
            </a:endParaRPr>
          </a:p>
          <a:p>
            <a:pPr marL="285750" indent="-285750">
              <a:lnSpc>
                <a:spcPct val="130000"/>
              </a:lnSpc>
              <a:buClr>
                <a:srgbClr val="FFFF00"/>
              </a:buClr>
              <a:buFont typeface="Wingdings" panose="05000000000000000000" pitchFamily="2" charset="2"/>
              <a:buChar char="ü"/>
            </a:pPr>
            <a:r>
              <a:rPr lang="vi-VN" sz="1800" dirty="0">
                <a:solidFill>
                  <a:srgbClr val="FFFF00"/>
                </a:solidFill>
              </a:rPr>
              <a:t> </a:t>
            </a:r>
            <a:r>
              <a:rPr lang="en-US" sz="1800" dirty="0" smtClean="0">
                <a:solidFill>
                  <a:srgbClr val="FFFF00"/>
                </a:solidFill>
              </a:rPr>
              <a:t>H</a:t>
            </a:r>
            <a:r>
              <a:rPr lang="vi-VN" sz="1800" dirty="0" smtClean="0">
                <a:solidFill>
                  <a:srgbClr val="FFFF00"/>
                </a:solidFill>
              </a:rPr>
              <a:t>ệ </a:t>
            </a:r>
            <a:r>
              <a:rPr lang="vi-VN" sz="1800" dirty="0">
                <a:solidFill>
                  <a:srgbClr val="FFFF00"/>
                </a:solidFill>
              </a:rPr>
              <a:t>thống cần phải tích hợp được tính năng tương thích các thiết bị. Vì hiện nay số lượng các thiết bị truy cập internet là rất nhiều với nhiều kích thước màn hình khác nhau</a:t>
            </a:r>
            <a:endParaRPr lang="en-US" sz="1800" dirty="0" smtClean="0">
              <a:solidFill>
                <a:srgbClr val="FFFF00"/>
              </a:solidFill>
            </a:endParaRPr>
          </a:p>
          <a:p>
            <a:pPr marL="285750" indent="-285750">
              <a:buClr>
                <a:srgbClr val="FFFF00"/>
              </a:buClr>
              <a:buFont typeface="Wingdings" panose="05000000000000000000" pitchFamily="2" charset="2"/>
              <a:buChar char="ü"/>
            </a:pPr>
            <a:endParaRPr lang="en-US" sz="1800" dirty="0">
              <a:solidFill>
                <a:srgbClr val="FFFF00"/>
              </a:solidFill>
            </a:endParaRPr>
          </a:p>
        </p:txBody>
      </p:sp>
    </p:spTree>
    <p:extLst>
      <p:ext uri="{BB962C8B-B14F-4D97-AF65-F5344CB8AC3E}">
        <p14:creationId xmlns:p14="http://schemas.microsoft.com/office/powerpoint/2010/main" val="68322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wipe(down)">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 calcmode="lin" valueType="num">
                                      <p:cBhvr additive="base">
                                        <p:cTn id="2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71277" y="1123009"/>
            <a:ext cx="3966072" cy="493975"/>
          </a:xfrm>
          <a:prstGeom prst="rect">
            <a:avLst/>
          </a:prstGeom>
          <a:noFill/>
          <a:ln>
            <a:noFill/>
          </a:ln>
        </p:spPr>
        <p:txBody>
          <a:bodyPr spcFirstLastPara="1" wrap="square" lIns="91425" tIns="91425" rIns="91425" bIns="91425" anchor="t" anchorCtr="0">
            <a:noAutofit/>
          </a:bodyPr>
          <a:lstStyle/>
          <a:p>
            <a:pPr marL="285750" lvl="0" indent="-285750" algn="just">
              <a:buClr>
                <a:srgbClr val="FFC000"/>
              </a:buClr>
              <a:buFont typeface="Wingdings" panose="05000000000000000000" pitchFamily="2" charset="2"/>
              <a:buChar char="Ø"/>
            </a:pPr>
            <a:r>
              <a:rPr lang="en-US" sz="1800" b="1" smtClean="0"/>
              <a:t>CÁC VẤN ĐỀ CỦA BÀI TOÁN: </a:t>
            </a:r>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5</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34527" y="25431"/>
            <a:ext cx="417859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i="0" u="none" strike="noStrike" cap="none" smtClean="0">
                <a:solidFill>
                  <a:srgbClr val="00E1C6"/>
                </a:solidFill>
                <a:sym typeface="Arial"/>
              </a:rPr>
              <a:t>I. </a:t>
            </a:r>
            <a:r>
              <a:rPr lang="en-US" sz="2400" smtClean="0">
                <a:solidFill>
                  <a:srgbClr val="00E1C6"/>
                </a:solidFill>
              </a:rPr>
              <a:t>TỔNG QUAN VỀ ĐỀ TÀI</a:t>
            </a:r>
            <a:endParaRPr lang="en-US" sz="2400" i="0" u="none" strike="noStrike" cap="none" dirty="0">
              <a:solidFill>
                <a:srgbClr val="00E1C6"/>
              </a:solidFill>
              <a:sym typeface="Arial"/>
            </a:endParaRPr>
          </a:p>
        </p:txBody>
      </p:sp>
      <p:sp>
        <p:nvSpPr>
          <p:cNvPr id="4" name="TextBox 3"/>
          <p:cNvSpPr txBox="1"/>
          <p:nvPr/>
        </p:nvSpPr>
        <p:spPr>
          <a:xfrm>
            <a:off x="287907" y="1729414"/>
            <a:ext cx="8571123" cy="1200329"/>
          </a:xfrm>
          <a:prstGeom prst="rect">
            <a:avLst/>
          </a:prstGeom>
          <a:noFill/>
        </p:spPr>
        <p:txBody>
          <a:bodyPr wrap="square" rtlCol="0">
            <a:spAutoFit/>
          </a:bodyPr>
          <a:lstStyle/>
          <a:p>
            <a:pPr marL="285750" indent="-285750">
              <a:lnSpc>
                <a:spcPct val="150000"/>
              </a:lnSpc>
              <a:buClr>
                <a:srgbClr val="FFFF00"/>
              </a:buClr>
              <a:buFont typeface="Wingdings" panose="05000000000000000000" pitchFamily="2" charset="2"/>
              <a:buChar char="ü"/>
            </a:pPr>
            <a:r>
              <a:rPr lang="en-US" sz="1800" dirty="0" smtClean="0">
                <a:solidFill>
                  <a:srgbClr val="FFFF00"/>
                </a:solidFill>
              </a:rPr>
              <a:t>C</a:t>
            </a:r>
            <a:r>
              <a:rPr lang="vi-VN" sz="1800" dirty="0" smtClean="0">
                <a:solidFill>
                  <a:srgbClr val="FFFF00"/>
                </a:solidFill>
              </a:rPr>
              <a:t>ần </a:t>
            </a:r>
            <a:r>
              <a:rPr lang="vi-VN" sz="1800" dirty="0">
                <a:solidFill>
                  <a:srgbClr val="FFFF00"/>
                </a:solidFill>
              </a:rPr>
              <a:t>phải tối </a:t>
            </a:r>
            <a:r>
              <a:rPr lang="vi-VN" sz="1800" dirty="0" smtClean="0">
                <a:solidFill>
                  <a:srgbClr val="FFFF00"/>
                </a:solidFill>
              </a:rPr>
              <a:t>ưu, </a:t>
            </a:r>
            <a:r>
              <a:rPr lang="vi-VN" sz="1800" dirty="0">
                <a:solidFill>
                  <a:srgbClr val="FFFF00"/>
                </a:solidFill>
              </a:rPr>
              <a:t>hỗ trợ </a:t>
            </a:r>
            <a:r>
              <a:rPr lang="en-US" sz="1800" dirty="0" err="1" smtClean="0">
                <a:solidFill>
                  <a:srgbClr val="FFFF00"/>
                </a:solidFill>
              </a:rPr>
              <a:t>các</a:t>
            </a:r>
            <a:r>
              <a:rPr lang="en-US" sz="1800" dirty="0" smtClean="0">
                <a:solidFill>
                  <a:srgbClr val="FFFF00"/>
                </a:solidFill>
              </a:rPr>
              <a:t> </a:t>
            </a:r>
            <a:r>
              <a:rPr lang="en-US" sz="1800" dirty="0" err="1" smtClean="0">
                <a:solidFill>
                  <a:srgbClr val="FFFF00"/>
                </a:solidFill>
              </a:rPr>
              <a:t>vấn</a:t>
            </a:r>
            <a:r>
              <a:rPr lang="en-US" sz="1800" dirty="0" smtClean="0">
                <a:solidFill>
                  <a:srgbClr val="FFFF00"/>
                </a:solidFill>
              </a:rPr>
              <a:t> </a:t>
            </a:r>
            <a:r>
              <a:rPr lang="en-US" sz="1800" dirty="0" err="1" smtClean="0">
                <a:solidFill>
                  <a:srgbClr val="FFFF00"/>
                </a:solidFill>
              </a:rPr>
              <a:t>đề</a:t>
            </a:r>
            <a:r>
              <a:rPr lang="en-US" sz="1800" dirty="0" smtClean="0">
                <a:solidFill>
                  <a:srgbClr val="FFFF00"/>
                </a:solidFill>
              </a:rPr>
              <a:t> </a:t>
            </a:r>
            <a:r>
              <a:rPr lang="en-US" sz="1800" dirty="0" err="1" smtClean="0">
                <a:solidFill>
                  <a:srgbClr val="FFFF00"/>
                </a:solidFill>
              </a:rPr>
              <a:t>phát</a:t>
            </a:r>
            <a:r>
              <a:rPr lang="en-US" sz="1800" dirty="0" smtClean="0">
                <a:solidFill>
                  <a:srgbClr val="FFFF00"/>
                </a:solidFill>
              </a:rPr>
              <a:t> </a:t>
            </a:r>
            <a:r>
              <a:rPr lang="en-US" sz="1800" dirty="0" err="1" smtClean="0">
                <a:solidFill>
                  <a:srgbClr val="FFFF00"/>
                </a:solidFill>
              </a:rPr>
              <a:t>sinh</a:t>
            </a:r>
            <a:r>
              <a:rPr lang="en-US" sz="1800" dirty="0" smtClean="0">
                <a:solidFill>
                  <a:srgbClr val="FFFF00"/>
                </a:solidFill>
              </a:rPr>
              <a:t> </a:t>
            </a:r>
          </a:p>
          <a:p>
            <a:pPr marL="285750" indent="-285750">
              <a:lnSpc>
                <a:spcPct val="150000"/>
              </a:lnSpc>
              <a:buClr>
                <a:srgbClr val="FFFF00"/>
              </a:buClr>
              <a:buFont typeface="Wingdings" panose="05000000000000000000" pitchFamily="2" charset="2"/>
              <a:buChar char="ü"/>
            </a:pPr>
            <a:r>
              <a:rPr lang="en-US" sz="1800" dirty="0" err="1" smtClean="0">
                <a:solidFill>
                  <a:srgbClr val="FFFF00"/>
                </a:solidFill>
              </a:rPr>
              <a:t>Hệ</a:t>
            </a:r>
            <a:r>
              <a:rPr lang="en-US" sz="1800" dirty="0" smtClean="0">
                <a:solidFill>
                  <a:srgbClr val="FFFF00"/>
                </a:solidFill>
              </a:rPr>
              <a:t> </a:t>
            </a:r>
            <a:r>
              <a:rPr lang="en-US" sz="1800" dirty="0" err="1" smtClean="0">
                <a:solidFill>
                  <a:srgbClr val="FFFF00"/>
                </a:solidFill>
              </a:rPr>
              <a:t>thống</a:t>
            </a:r>
            <a:r>
              <a:rPr lang="en-US" sz="1800" dirty="0" smtClean="0">
                <a:solidFill>
                  <a:srgbClr val="FFFF00"/>
                </a:solidFill>
              </a:rPr>
              <a:t> </a:t>
            </a:r>
            <a:r>
              <a:rPr lang="en-US" sz="1800" dirty="0" err="1" smtClean="0">
                <a:solidFill>
                  <a:srgbClr val="FFFF00"/>
                </a:solidFill>
              </a:rPr>
              <a:t>cần</a:t>
            </a:r>
            <a:r>
              <a:rPr lang="en-US" sz="1800" dirty="0" smtClean="0">
                <a:solidFill>
                  <a:srgbClr val="FFFF00"/>
                </a:solidFill>
              </a:rPr>
              <a:t> </a:t>
            </a:r>
            <a:r>
              <a:rPr lang="en-US" sz="1800" dirty="0" err="1" smtClean="0">
                <a:solidFill>
                  <a:srgbClr val="FFFF00"/>
                </a:solidFill>
              </a:rPr>
              <a:t>phải</a:t>
            </a:r>
            <a:r>
              <a:rPr lang="en-US" sz="1800" dirty="0" smtClean="0">
                <a:solidFill>
                  <a:srgbClr val="FFFF00"/>
                </a:solidFill>
              </a:rPr>
              <a:t> </a:t>
            </a:r>
            <a:r>
              <a:rPr lang="en-US" sz="1800" dirty="0" err="1" smtClean="0">
                <a:solidFill>
                  <a:srgbClr val="FFFF00"/>
                </a:solidFill>
              </a:rPr>
              <a:t>tải</a:t>
            </a:r>
            <a:r>
              <a:rPr lang="en-US" sz="1800" dirty="0" smtClean="0">
                <a:solidFill>
                  <a:srgbClr val="FFFF00"/>
                </a:solidFill>
              </a:rPr>
              <a:t> </a:t>
            </a:r>
            <a:r>
              <a:rPr lang="en-US" sz="1800" dirty="0" err="1" smtClean="0">
                <a:solidFill>
                  <a:srgbClr val="FFFF00"/>
                </a:solidFill>
              </a:rPr>
              <a:t>nhanh</a:t>
            </a:r>
            <a:endParaRPr lang="en-US" sz="1800" dirty="0" smtClean="0">
              <a:solidFill>
                <a:srgbClr val="FFFF00"/>
              </a:solidFill>
            </a:endParaRPr>
          </a:p>
          <a:p>
            <a:pPr marL="285750" indent="-285750">
              <a:buClr>
                <a:srgbClr val="FFFF00"/>
              </a:buClr>
              <a:buFont typeface="Wingdings" panose="05000000000000000000" pitchFamily="2" charset="2"/>
              <a:buChar char="ü"/>
            </a:pPr>
            <a:endParaRPr lang="en-US" sz="1800" dirty="0">
              <a:solidFill>
                <a:srgbClr val="FFFF00"/>
              </a:solidFill>
            </a:endParaRPr>
          </a:p>
        </p:txBody>
      </p:sp>
    </p:spTree>
    <p:extLst>
      <p:ext uri="{BB962C8B-B14F-4D97-AF65-F5344CB8AC3E}">
        <p14:creationId xmlns:p14="http://schemas.microsoft.com/office/powerpoint/2010/main" val="7005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wipe(down)">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171082" y="862267"/>
            <a:ext cx="5152742" cy="562496"/>
          </a:xfrm>
          <a:prstGeom prst="rect">
            <a:avLst/>
          </a:prstGeom>
          <a:noFill/>
          <a:ln>
            <a:noFill/>
          </a:ln>
        </p:spPr>
        <p:txBody>
          <a:bodyPr spcFirstLastPara="1" wrap="square" lIns="91425" tIns="91425" rIns="91425" bIns="91425" anchor="t" anchorCtr="0">
            <a:noAutofit/>
          </a:bodyPr>
          <a:lstStyle/>
          <a:p>
            <a:pPr marL="0" lvl="0" indent="0" algn="just">
              <a:buNone/>
            </a:pPr>
            <a:r>
              <a:rPr lang="en-US" sz="1800" b="1" smtClean="0">
                <a:solidFill>
                  <a:srgbClr val="FFC000"/>
                </a:solidFill>
              </a:rPr>
              <a:t>MỤC ĐÍCH CỦA HỆ THỐNG WEB TIN TỨC:</a:t>
            </a:r>
            <a:endParaRPr lang="en-US" sz="1800" smtClean="0"/>
          </a:p>
          <a:p>
            <a:pPr marL="285750" lvl="0" indent="-285750" algn="just">
              <a:buFont typeface="Wingdings" panose="05000000000000000000" pitchFamily="2" charset="2"/>
              <a:buChar char="ü"/>
            </a:pPr>
            <a:endParaRPr lang="en-US" dirty="0"/>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6</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98322" y="14799"/>
            <a:ext cx="4051005"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b="1" i="0" u="none" strike="noStrike" cap="none" smtClean="0">
                <a:solidFill>
                  <a:srgbClr val="00E1C6"/>
                </a:solidFill>
                <a:sym typeface="Arial"/>
              </a:rPr>
              <a:t>I. </a:t>
            </a:r>
            <a:r>
              <a:rPr lang="en-US" sz="2400" b="1" smtClean="0">
                <a:solidFill>
                  <a:srgbClr val="00E1C6"/>
                </a:solidFill>
              </a:rPr>
              <a:t>TỔNG QUAN VỀ ĐỀ TÀI</a:t>
            </a:r>
            <a:endParaRPr lang="en-US" sz="2400" b="1" i="0" u="none" strike="noStrike" cap="none" dirty="0">
              <a:solidFill>
                <a:srgbClr val="00E1C6"/>
              </a:solidFill>
              <a:sym typeface="Arial"/>
            </a:endParaRPr>
          </a:p>
        </p:txBody>
      </p:sp>
      <p:sp>
        <p:nvSpPr>
          <p:cNvPr id="3" name="Rounded Rectangle 2"/>
          <p:cNvSpPr/>
          <p:nvPr/>
        </p:nvSpPr>
        <p:spPr>
          <a:xfrm>
            <a:off x="721900" y="1598865"/>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smtClean="0">
                <a:solidFill>
                  <a:srgbClr val="002060"/>
                </a:solidFill>
              </a:rPr>
              <a:t>Thu </a:t>
            </a:r>
            <a:r>
              <a:rPr lang="vi-VN">
                <a:solidFill>
                  <a:srgbClr val="002060"/>
                </a:solidFill>
              </a:rPr>
              <a:t>hút được người sử dụng hệ thống, và tỉ lệ khách hàng trung thành giữ vững ổn định và có thể tăng dần theo thời gian.</a:t>
            </a:r>
            <a:endParaRPr lang="en-US">
              <a:solidFill>
                <a:srgbClr val="002060"/>
              </a:solidFill>
            </a:endParaRPr>
          </a:p>
        </p:txBody>
      </p:sp>
      <p:sp>
        <p:nvSpPr>
          <p:cNvPr id="11" name="Rounded Rectangle 10"/>
          <p:cNvSpPr/>
          <p:nvPr/>
        </p:nvSpPr>
        <p:spPr>
          <a:xfrm>
            <a:off x="680483" y="2488455"/>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dirty="0" smtClean="0">
                <a:solidFill>
                  <a:srgbClr val="002060"/>
                </a:solidFill>
              </a:rPr>
              <a:t>Hệ </a:t>
            </a:r>
            <a:r>
              <a:rPr lang="vi-VN" dirty="0">
                <a:solidFill>
                  <a:srgbClr val="002060"/>
                </a:solidFill>
              </a:rPr>
              <a:t>thống web </a:t>
            </a:r>
            <a:r>
              <a:rPr lang="vi-VN" dirty="0" smtClean="0">
                <a:solidFill>
                  <a:srgbClr val="002060"/>
                </a:solidFill>
              </a:rPr>
              <a:t>được </a:t>
            </a:r>
            <a:r>
              <a:rPr lang="vi-VN" dirty="0">
                <a:solidFill>
                  <a:srgbClr val="002060"/>
                </a:solidFill>
              </a:rPr>
              <a:t>triển khai trên hosting, hoạt động thương mại hóa trên thị trường</a:t>
            </a:r>
            <a:endParaRPr lang="en-US" dirty="0">
              <a:solidFill>
                <a:srgbClr val="002060"/>
              </a:solidFill>
            </a:endParaRPr>
          </a:p>
        </p:txBody>
      </p:sp>
      <p:sp>
        <p:nvSpPr>
          <p:cNvPr id="12" name="Rounded Rectangle 11"/>
          <p:cNvSpPr/>
          <p:nvPr/>
        </p:nvSpPr>
        <p:spPr>
          <a:xfrm>
            <a:off x="680483" y="3247347"/>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smtClean="0">
                <a:solidFill>
                  <a:srgbClr val="002060"/>
                </a:solidFill>
              </a:rPr>
              <a:t>Đáp </a:t>
            </a:r>
            <a:r>
              <a:rPr lang="vi-VN">
                <a:solidFill>
                  <a:srgbClr val="002060"/>
                </a:solidFill>
              </a:rPr>
              <a:t>ứng được các nhu cầu cơ bản cho người dùng, phát triển lâu dài. </a:t>
            </a:r>
            <a:endParaRPr lang="en-US">
              <a:solidFill>
                <a:srgbClr val="002060"/>
              </a:solidFill>
            </a:endParaRPr>
          </a:p>
        </p:txBody>
      </p:sp>
      <p:sp>
        <p:nvSpPr>
          <p:cNvPr id="13" name="Rounded Rectangle 12"/>
          <p:cNvSpPr/>
          <p:nvPr/>
        </p:nvSpPr>
        <p:spPr>
          <a:xfrm>
            <a:off x="721900" y="4026632"/>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dirty="0" smtClean="0">
                <a:solidFill>
                  <a:srgbClr val="002060"/>
                </a:solidFill>
              </a:rPr>
              <a:t>Hệ </a:t>
            </a:r>
            <a:r>
              <a:rPr lang="vi-VN" dirty="0">
                <a:solidFill>
                  <a:srgbClr val="002060"/>
                </a:solidFill>
              </a:rPr>
              <a:t>thống có thể tạo ra doanh thu </a:t>
            </a:r>
            <a:r>
              <a:rPr lang="en-US" dirty="0" err="1" smtClean="0">
                <a:solidFill>
                  <a:srgbClr val="002060"/>
                </a:solidFill>
              </a:rPr>
              <a:t>thông</a:t>
            </a:r>
            <a:r>
              <a:rPr lang="en-US" dirty="0" smtClean="0">
                <a:solidFill>
                  <a:srgbClr val="002060"/>
                </a:solidFill>
              </a:rPr>
              <a:t> qua </a:t>
            </a:r>
            <a:r>
              <a:rPr lang="en-US" dirty="0" err="1" smtClean="0">
                <a:solidFill>
                  <a:srgbClr val="002060"/>
                </a:solidFill>
              </a:rPr>
              <a:t>hoa</a:t>
            </a:r>
            <a:r>
              <a:rPr lang="en-US" dirty="0" smtClean="0">
                <a:solidFill>
                  <a:srgbClr val="002060"/>
                </a:solidFill>
              </a:rPr>
              <a:t> </a:t>
            </a:r>
            <a:r>
              <a:rPr lang="en-US" dirty="0" err="1" smtClean="0">
                <a:solidFill>
                  <a:srgbClr val="002060"/>
                </a:solidFill>
              </a:rPr>
              <a:t>hồng</a:t>
            </a:r>
            <a:r>
              <a:rPr lang="en-US" dirty="0" smtClean="0">
                <a:solidFill>
                  <a:srgbClr val="002060"/>
                </a:solidFill>
              </a:rPr>
              <a:t> </a:t>
            </a:r>
            <a:r>
              <a:rPr lang="en-US" dirty="0" err="1" smtClean="0">
                <a:solidFill>
                  <a:srgbClr val="002060"/>
                </a:solidFill>
              </a:rPr>
              <a:t>cho</a:t>
            </a:r>
            <a:r>
              <a:rPr lang="en-US" dirty="0" smtClean="0">
                <a:solidFill>
                  <a:srgbClr val="002060"/>
                </a:solidFill>
              </a:rPr>
              <a:t> </a:t>
            </a:r>
            <a:r>
              <a:rPr lang="en-US" dirty="0" err="1" smtClean="0">
                <a:solidFill>
                  <a:srgbClr val="002060"/>
                </a:solidFill>
              </a:rPr>
              <a:t>các</a:t>
            </a:r>
            <a:r>
              <a:rPr lang="en-US" dirty="0" smtClean="0">
                <a:solidFill>
                  <a:srgbClr val="002060"/>
                </a:solidFill>
              </a:rPr>
              <a:t> </a:t>
            </a:r>
            <a:r>
              <a:rPr lang="en-US" dirty="0" err="1" smtClean="0">
                <a:solidFill>
                  <a:srgbClr val="002060"/>
                </a:solidFill>
              </a:rPr>
              <a:t>chuyến</a:t>
            </a:r>
            <a:r>
              <a:rPr lang="en-US" dirty="0" smtClean="0">
                <a:solidFill>
                  <a:srgbClr val="002060"/>
                </a:solidFill>
              </a:rPr>
              <a:t> </a:t>
            </a:r>
            <a:r>
              <a:rPr lang="en-US" dirty="0" err="1" smtClean="0">
                <a:solidFill>
                  <a:srgbClr val="002060"/>
                </a:solidFill>
              </a:rPr>
              <a:t>đặt</a:t>
            </a:r>
            <a:r>
              <a:rPr lang="en-US" dirty="0" smtClean="0">
                <a:solidFill>
                  <a:srgbClr val="002060"/>
                </a:solidFill>
              </a:rPr>
              <a:t> </a:t>
            </a:r>
            <a:r>
              <a:rPr lang="en-US" dirty="0" err="1" smtClean="0">
                <a:solidFill>
                  <a:srgbClr val="002060"/>
                </a:solidFill>
              </a:rPr>
              <a:t>xe</a:t>
            </a:r>
            <a:r>
              <a:rPr lang="en-US" dirty="0" smtClean="0">
                <a:solidFill>
                  <a:srgbClr val="002060"/>
                </a:solidFill>
              </a:rPr>
              <a:t> </a:t>
            </a:r>
            <a:r>
              <a:rPr lang="en-US" dirty="0" err="1" smtClean="0">
                <a:solidFill>
                  <a:srgbClr val="002060"/>
                </a:solidFill>
              </a:rPr>
              <a:t>và</a:t>
            </a:r>
            <a:r>
              <a:rPr lang="en-US" dirty="0" smtClean="0">
                <a:solidFill>
                  <a:srgbClr val="002060"/>
                </a:solidFill>
              </a:rPr>
              <a:t> </a:t>
            </a:r>
            <a:r>
              <a:rPr lang="vi-VN" dirty="0" smtClean="0">
                <a:solidFill>
                  <a:srgbClr val="002060"/>
                </a:solidFill>
              </a:rPr>
              <a:t>nhờ </a:t>
            </a:r>
            <a:r>
              <a:rPr lang="vi-VN" dirty="0">
                <a:solidFill>
                  <a:srgbClr val="002060"/>
                </a:solidFill>
              </a:rPr>
              <a:t>các banner quảng cáo sản phẩm, hoặc từ Google Adsense..</a:t>
            </a:r>
            <a:endParaRPr lang="en-US" dirty="0">
              <a:solidFill>
                <a:srgbClr val="002060"/>
              </a:solidFill>
            </a:endParaRPr>
          </a:p>
        </p:txBody>
      </p:sp>
    </p:spTree>
    <p:extLst>
      <p:ext uri="{BB962C8B-B14F-4D97-AF65-F5344CB8AC3E}">
        <p14:creationId xmlns:p14="http://schemas.microsoft.com/office/powerpoint/2010/main" val="113699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1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1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1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7</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Yêu cầu của hệ thống</a:t>
            </a:r>
            <a:endParaRPr lang="en-US"/>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Giao </a:t>
            </a:r>
            <a:r>
              <a:rPr lang="vi-VN"/>
              <a:t>diện giao diện đơn giản, dễ sử dụng nhưng phải ấn tượng để phục vụ mọi đối tượng khách hàng</a:t>
            </a:r>
            <a:endParaRPr lang="en-US"/>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Trang</a:t>
            </a:r>
            <a:r>
              <a:rPr lang="vi-VN" dirty="0" smtClean="0"/>
              <a:t> </a:t>
            </a:r>
            <a:r>
              <a:rPr lang="vi-VN" dirty="0"/>
              <a:t>sản phẩm đơn giản nhưng mang lại hiệu quả, phân loại rõ ràng các mục </a:t>
            </a:r>
            <a:r>
              <a:rPr lang="vi-VN" dirty="0" smtClean="0"/>
              <a:t>sản </a:t>
            </a:r>
            <a:r>
              <a:rPr lang="vi-VN" dirty="0"/>
              <a:t>phẩm để người xem dễ dàng phân loại tìm kiếm sản phẩm </a:t>
            </a:r>
            <a:r>
              <a:rPr lang="vi-VN" dirty="0" smtClean="0"/>
              <a:t>mình</a:t>
            </a:r>
            <a:r>
              <a:rPr lang="en-US" dirty="0" smtClean="0"/>
              <a:t> </a:t>
            </a:r>
            <a:r>
              <a:rPr lang="en-US" dirty="0" err="1" smtClean="0"/>
              <a:t>mong</a:t>
            </a:r>
            <a:r>
              <a:rPr lang="en-US" dirty="0" smtClean="0"/>
              <a:t> </a:t>
            </a:r>
            <a:r>
              <a:rPr lang="en-US" dirty="0" err="1" smtClean="0"/>
              <a:t>muốn</a:t>
            </a:r>
            <a:endParaRPr lang="en-US" dirty="0"/>
          </a:p>
        </p:txBody>
      </p:sp>
      <p:sp>
        <p:nvSpPr>
          <p:cNvPr id="11" name="Curved Right Arrow 10"/>
          <p:cNvSpPr/>
          <p:nvPr/>
        </p:nvSpPr>
        <p:spPr>
          <a:xfrm>
            <a:off x="615420" y="2028124"/>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660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Hỗ</a:t>
            </a:r>
            <a:r>
              <a:rPr lang="en-US" dirty="0" smtClean="0"/>
              <a:t> </a:t>
            </a:r>
            <a:r>
              <a:rPr lang="en-US" dirty="0" err="1" smtClean="0"/>
              <a:t>trợ</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lọc</a:t>
            </a:r>
            <a:r>
              <a:rPr lang="en-US" dirty="0" smtClean="0"/>
              <a:t> </a:t>
            </a:r>
            <a:r>
              <a:rPr lang="en-US" dirty="0" err="1" smtClean="0"/>
              <a:t>các</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theo</a:t>
            </a:r>
            <a:r>
              <a:rPr lang="en-US" dirty="0" smtClean="0"/>
              <a:t> </a:t>
            </a:r>
            <a:r>
              <a:rPr lang="en-US" dirty="0" err="1" smtClean="0"/>
              <a:t>nhiều</a:t>
            </a:r>
            <a:r>
              <a:rPr lang="en-US" dirty="0" smtClean="0"/>
              <a:t> </a:t>
            </a:r>
            <a:r>
              <a:rPr lang="en-US" dirty="0" err="1" smtClean="0"/>
              <a:t>tiêu</a:t>
            </a:r>
            <a:r>
              <a:rPr lang="en-US" dirty="0" smtClean="0"/>
              <a:t> </a:t>
            </a:r>
            <a:r>
              <a:rPr lang="en-US" dirty="0" err="1" smtClean="0"/>
              <a:t>chí</a:t>
            </a:r>
            <a:endParaRPr lang="en-US" dirty="0"/>
          </a:p>
        </p:txBody>
      </p:sp>
    </p:spTree>
    <p:extLst>
      <p:ext uri="{BB962C8B-B14F-4D97-AF65-F5344CB8AC3E}">
        <p14:creationId xmlns:p14="http://schemas.microsoft.com/office/powerpoint/2010/main" val="247483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edge">
                                      <p:cBhvr>
                                        <p:cTn id="15" dur="1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1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edge">
                                      <p:cBhvr>
                                        <p:cTn id="25" dur="1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ircle(in)">
                                      <p:cBhvr>
                                        <p:cTn id="30" dur="1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edge">
                                      <p:cBhvr>
                                        <p:cTn id="35" dur="1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circle(in)">
                                      <p:cBhvr>
                                        <p:cTn id="4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8</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Yêu cầu của hệ thống</a:t>
            </a:r>
            <a:endParaRPr lang="en-US"/>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Chức</a:t>
            </a:r>
            <a:r>
              <a:rPr lang="en-US" dirty="0" smtClean="0"/>
              <a:t> </a:t>
            </a:r>
            <a:r>
              <a:rPr lang="en-US" dirty="0" err="1" smtClean="0"/>
              <a:t>năng</a:t>
            </a:r>
            <a:r>
              <a:rPr lang="en-US" dirty="0" smtClean="0"/>
              <a:t> </a:t>
            </a:r>
            <a:r>
              <a:rPr lang="en-US" dirty="0" err="1" smtClean="0"/>
              <a:t>đặt</a:t>
            </a:r>
            <a:r>
              <a:rPr lang="en-US" dirty="0" smtClean="0"/>
              <a:t> </a:t>
            </a:r>
            <a:r>
              <a:rPr lang="en-US" dirty="0" err="1" smtClean="0"/>
              <a:t>xe</a:t>
            </a:r>
            <a:r>
              <a:rPr lang="en-US" dirty="0" smtClean="0"/>
              <a:t> </a:t>
            </a:r>
            <a:r>
              <a:rPr lang="en-US" dirty="0" err="1" smtClean="0"/>
              <a:t>phải</a:t>
            </a:r>
            <a:r>
              <a:rPr lang="en-US" dirty="0" smtClean="0"/>
              <a:t> </a:t>
            </a:r>
            <a:r>
              <a:rPr lang="en-US" dirty="0" err="1" smtClean="0"/>
              <a:t>đáp</a:t>
            </a:r>
            <a:r>
              <a:rPr lang="en-US" dirty="0" smtClean="0"/>
              <a:t> </a:t>
            </a:r>
            <a:r>
              <a:rPr lang="en-US" dirty="0" err="1" smtClean="0"/>
              <a:t>ứng</a:t>
            </a:r>
            <a:r>
              <a:rPr lang="en-US" dirty="0" smtClean="0"/>
              <a:t> </a:t>
            </a:r>
            <a:r>
              <a:rPr lang="en-US" dirty="0" err="1" smtClean="0"/>
              <a:t>tốt</a:t>
            </a:r>
            <a:r>
              <a:rPr lang="en-US" dirty="0" smtClean="0"/>
              <a:t> </a:t>
            </a:r>
            <a:r>
              <a:rPr lang="en-US" dirty="0" err="1" smtClean="0"/>
              <a:t>nhu</a:t>
            </a:r>
            <a:r>
              <a:rPr lang="en-US" dirty="0" smtClean="0"/>
              <a:t> </a:t>
            </a:r>
            <a:r>
              <a:rPr lang="en-US" dirty="0" err="1" smtClean="0"/>
              <a:t>cầu</a:t>
            </a:r>
            <a:r>
              <a:rPr lang="en-US" dirty="0" smtClean="0"/>
              <a:t> </a:t>
            </a:r>
            <a:r>
              <a:rPr lang="en-US" dirty="0" err="1" smtClean="0"/>
              <a:t>người</a:t>
            </a:r>
            <a:r>
              <a:rPr lang="en-US" dirty="0" smtClean="0"/>
              <a:t> </a:t>
            </a:r>
            <a:r>
              <a:rPr lang="en-US" dirty="0" err="1" smtClean="0"/>
              <a:t>dùng</a:t>
            </a:r>
            <a:endParaRPr lang="en-US" dirty="0"/>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Chức </a:t>
            </a:r>
            <a:r>
              <a:rPr lang="vi-VN" dirty="0"/>
              <a:t>năng hỗ trợ khách </a:t>
            </a:r>
            <a:r>
              <a:rPr lang="vi-VN" dirty="0" smtClean="0"/>
              <a:t>hàng</a:t>
            </a:r>
            <a:endParaRPr lang="en-US" dirty="0"/>
          </a:p>
        </p:txBody>
      </p:sp>
      <p:sp>
        <p:nvSpPr>
          <p:cNvPr id="11" name="Curved Right Arrow 10"/>
          <p:cNvSpPr/>
          <p:nvPr/>
        </p:nvSpPr>
        <p:spPr>
          <a:xfrm>
            <a:off x="647318" y="1953091"/>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528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Chức </a:t>
            </a:r>
            <a:r>
              <a:rPr lang="vi-VN"/>
              <a:t>năng tag từ khóa hỗ trợ SEO cho website</a:t>
            </a:r>
            <a:endParaRPr lang="en-US"/>
          </a:p>
        </p:txBody>
      </p:sp>
    </p:spTree>
    <p:extLst>
      <p:ext uri="{BB962C8B-B14F-4D97-AF65-F5344CB8AC3E}">
        <p14:creationId xmlns:p14="http://schemas.microsoft.com/office/powerpoint/2010/main" val="2381773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1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9</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Yêu cầu của hệ thống</a:t>
            </a:r>
            <a:endParaRPr lang="en-US"/>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Hi</a:t>
            </a:r>
            <a:r>
              <a:rPr lang="en-US" smtClean="0"/>
              <a:t>ể</a:t>
            </a:r>
            <a:r>
              <a:rPr lang="vi-VN" smtClean="0"/>
              <a:t>n </a:t>
            </a:r>
            <a:r>
              <a:rPr lang="vi-VN"/>
              <a:t>thị tối ưu trên mọi thiết bị</a:t>
            </a:r>
            <a:endParaRPr lang="en-US"/>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Tùy </a:t>
            </a:r>
            <a:r>
              <a:rPr lang="vi-VN"/>
              <a:t>biến linh </a:t>
            </a:r>
            <a:r>
              <a:rPr lang="vi-VN" smtClean="0"/>
              <a:t>hoạt</a:t>
            </a:r>
            <a:r>
              <a:rPr lang="en-US" smtClean="0"/>
              <a:t>, đáp được các yêu cầu cơ bản cho người dùng</a:t>
            </a:r>
            <a:endParaRPr lang="en-US"/>
          </a:p>
        </p:txBody>
      </p:sp>
      <p:sp>
        <p:nvSpPr>
          <p:cNvPr id="11" name="Curved Right Arrow 10"/>
          <p:cNvSpPr/>
          <p:nvPr/>
        </p:nvSpPr>
        <p:spPr>
          <a:xfrm>
            <a:off x="647318" y="1953091"/>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528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Tốc độ tải trang phải nhanh, tích hợp tính năng kết nối với mạng xã hội</a:t>
            </a:r>
            <a:endParaRPr lang="en-US"/>
          </a:p>
        </p:txBody>
      </p:sp>
    </p:spTree>
    <p:extLst>
      <p:ext uri="{BB962C8B-B14F-4D97-AF65-F5344CB8AC3E}">
        <p14:creationId xmlns:p14="http://schemas.microsoft.com/office/powerpoint/2010/main" val="3879249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1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1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938</TotalTime>
  <Words>1390</Words>
  <Application>Microsoft Office PowerPoint</Application>
  <PresentationFormat>On-screen Show (16:9)</PresentationFormat>
  <Paragraphs>204</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Wingdings</vt:lpstr>
      <vt:lpstr>Nixie One</vt:lpstr>
      <vt:lpstr>Helvetica Neue</vt:lpstr>
      <vt:lpstr>Arial</vt:lpstr>
      <vt:lpstr>Courier New</vt:lpstr>
      <vt:lpstr>Times New Roman</vt:lpstr>
      <vt:lpstr>Imogen template</vt:lpstr>
      <vt:lpstr>PowerPoint Presentation</vt:lpstr>
      <vt:lpstr>TÓM TẮT PHẦN 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 dang</dc:creator>
  <cp:lastModifiedBy>dangnam</cp:lastModifiedBy>
  <cp:revision>82</cp:revision>
  <dcterms:modified xsi:type="dcterms:W3CDTF">2023-04-19T09:26:42Z</dcterms:modified>
</cp:coreProperties>
</file>